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4" r:id="rId6"/>
    <p:sldId id="268" r:id="rId7"/>
    <p:sldId id="265" r:id="rId8"/>
    <p:sldId id="269" r:id="rId9"/>
    <p:sldId id="266" r:id="rId10"/>
    <p:sldId id="267" r:id="rId11"/>
    <p:sldId id="273" r:id="rId12"/>
    <p:sldId id="274" r:id="rId13"/>
    <p:sldId id="275" r:id="rId14"/>
    <p:sldId id="276" r:id="rId15"/>
    <p:sldId id="270" r:id="rId16"/>
    <p:sldId id="277" r:id="rId17"/>
    <p:sldId id="278" r:id="rId18"/>
    <p:sldId id="280" r:id="rId19"/>
    <p:sldId id="291" r:id="rId20"/>
    <p:sldId id="292" r:id="rId21"/>
    <p:sldId id="272" r:id="rId22"/>
    <p:sldId id="281" r:id="rId23"/>
    <p:sldId id="293" r:id="rId24"/>
    <p:sldId id="294" r:id="rId25"/>
    <p:sldId id="295" r:id="rId26"/>
    <p:sldId id="297" r:id="rId27"/>
    <p:sldId id="296" r:id="rId28"/>
    <p:sldId id="298" r:id="rId29"/>
    <p:sldId id="299" r:id="rId30"/>
    <p:sldId id="283" r:id="rId31"/>
    <p:sldId id="300" r:id="rId32"/>
    <p:sldId id="301" r:id="rId33"/>
    <p:sldId id="302" r:id="rId34"/>
    <p:sldId id="286" r:id="rId35"/>
    <p:sldId id="307" r:id="rId36"/>
    <p:sldId id="308" r:id="rId37"/>
    <p:sldId id="303" r:id="rId38"/>
    <p:sldId id="304" r:id="rId39"/>
    <p:sldId id="309" r:id="rId40"/>
    <p:sldId id="310" r:id="rId41"/>
    <p:sldId id="311" r:id="rId42"/>
    <p:sldId id="312" r:id="rId43"/>
    <p:sldId id="313" r:id="rId44"/>
    <p:sldId id="319" r:id="rId45"/>
    <p:sldId id="314" r:id="rId46"/>
    <p:sldId id="315" r:id="rId47"/>
    <p:sldId id="316" r:id="rId48"/>
    <p:sldId id="317" r:id="rId49"/>
    <p:sldId id="287" r:id="rId50"/>
    <p:sldId id="288" r:id="rId51"/>
    <p:sldId id="289" r:id="rId52"/>
    <p:sldId id="290" r:id="rId53"/>
    <p:sldId id="320" r:id="rId54"/>
    <p:sldId id="322" r:id="rId55"/>
    <p:sldId id="328" r:id="rId56"/>
    <p:sldId id="323" r:id="rId57"/>
    <p:sldId id="324" r:id="rId58"/>
    <p:sldId id="330" r:id="rId59"/>
    <p:sldId id="325" r:id="rId60"/>
    <p:sldId id="332" r:id="rId61"/>
    <p:sldId id="33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766"/>
    <a:srgbClr val="022396"/>
    <a:srgbClr val="8B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9FC4-369F-CC46-90D1-43DA0EA19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84210-DCB3-4743-9C51-EC2E9C73C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EB090-B934-2345-9478-B1F98044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91F5E-3F87-4C44-B83A-703EAF44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530DF-FC3E-0A4B-8A0C-82BE6A17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8387-31D7-BF4A-B362-C7B2FB89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8CEBD-3F5D-4C40-971C-65E5705B5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559C9-3642-AD4A-B926-0017A9D99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FF05-57CF-A145-8A53-632374ED1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1677D-3B0A-1044-8440-6A007161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0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F2B69E-0799-034F-BC57-081A11CE77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FABF-390E-4B4F-9356-E7D20A9DD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D192-F1BA-3A4A-BDD3-70204543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E000-7A71-0A45-A018-1BD42F9D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CB062-371F-A744-80A1-A46F7E18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48F0-604C-7B41-BBE4-6A77CC22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7E942-426A-9346-AE75-C0CFF26F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90B21-8563-8C43-BDA0-A3EB559D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3380-7B1E-2245-90CB-276C952F9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F3F92-FB68-3E4D-BA15-618129E5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2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86EC-17CD-374C-AC60-948E9BC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100C1-8E7F-B14E-A318-C20696328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F0981-3658-FF45-AAC2-37B95D0A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6A6D3-0CFB-D14A-91C2-5C10B1BC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69F82-5790-5D44-B0D7-B4189E2D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D6A4-8523-3D4B-AB18-431CB5F2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C26F7-B121-3445-B80A-3B02B5478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3E790-8E05-2F4D-9493-99E433DB0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1F33C-9CF0-0D42-94D4-5A0DB872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5AD12-5897-9A43-939F-68DE6CE6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0EA70-A912-0A45-B000-7097D1C9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7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4E12-A73B-F44F-989F-CBF3C569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2C694-F9DD-8B47-8158-FBE30D7AB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BCCD3-03E5-A94E-9E8D-9DC3D4407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866B7-B39F-7D45-B88D-A6D84564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D7D03-B619-9446-AC28-DD5A5776F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316A1-546B-4544-9A9A-52D68817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52C50-4DD2-AC41-897C-DAAFBBE6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295A84-5824-854C-A44F-1BAEC4EDB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5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4FB0-3FDB-A246-9D40-55FC024E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723D7-E9E9-8143-B3DB-EED9D8A3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B0752-51F3-7946-8682-151B9AE8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15278-9B01-CA48-9526-913F7ED3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1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9FBFC-CE86-EA48-B617-16CF7AC5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853DD-1D37-FB4D-AD41-B1037553B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26F8D-7FB0-F84E-B11B-39D42F50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2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4F867-FEA7-1448-BD38-0E172C09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2ED4-68FE-C04D-A43F-EA0DA2DA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93915-3904-C94D-8D66-9B4A8FF3B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CFD2F-A5D1-E44B-B010-1D1472E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2B883-D3D1-8340-9ECB-4F731074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B9B9-BBF7-4043-A9F1-326962C7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8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EFF3-DD3C-E642-8766-976153E9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D0E262-840D-3C4F-82AC-57165ABA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3DDF2-AFBC-A142-882E-16BB1C8DD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ABBA9-FC5F-DE4A-BF67-3788EEBB7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31A2B-1A36-9344-B52A-825BD13F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0687A-CD1A-ED4F-AE90-C39D1357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049F7-7937-4F43-8451-65E7206B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7640-C03C-A548-B98A-FEF8E91C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DEF34-18B2-AB48-A229-07BDE99A1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A8132-3684-1A4E-AA86-8BB8500AA133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EDBEA-DE4D-7642-8BD5-F767D405F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8A7C-0E2B-1040-AB8D-9EEE85A7E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732AC-A0DE-3A48-BCB8-02883EB24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tran quoc pagoda wallpaper">
            <a:extLst>
              <a:ext uri="{FF2B5EF4-FFF2-40B4-BE49-F238E27FC236}">
                <a16:creationId xmlns:a16="http://schemas.microsoft.com/office/drawing/2014/main" id="{07E192A6-6021-094E-8B57-65CCC5D3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2772D-EB86-8A43-A062-0E8AFF3CB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457873"/>
            <a:ext cx="9144000" cy="1168814"/>
          </a:xfrm>
        </p:spPr>
        <p:txBody>
          <a:bodyPr>
            <a:normAutofit/>
          </a:bodyPr>
          <a:lstStyle/>
          <a:p>
            <a:r>
              <a:rPr lang="fa-IR" sz="5400" dirty="0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یک: تحلیل </a:t>
            </a:r>
            <a:r>
              <a:rPr lang="fa-IR" sz="5400" dirty="0" err="1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sz="5400" dirty="0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 ها</a:t>
            </a:r>
            <a:endParaRPr lang="en-US" sz="5400" dirty="0">
              <a:ln>
                <a:solidFill>
                  <a:schemeClr val="bg1"/>
                </a:solidFill>
              </a:ln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EDD23-0FBB-4D40-B29A-30FB0359F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15192"/>
            <a:ext cx="9144000" cy="1168814"/>
          </a:xfrm>
        </p:spPr>
        <p:txBody>
          <a:bodyPr>
            <a:normAutofit/>
          </a:bodyPr>
          <a:lstStyle/>
          <a:p>
            <a:pPr rtl="1"/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ساختمان داده ها و </a:t>
            </a:r>
            <a:r>
              <a:rPr lang="fa-IR" sz="16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endParaRPr lang="en-US" sz="16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rtl="1"/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مدرس: دکتر </a:t>
            </a:r>
            <a:r>
              <a:rPr lang="fa-IR" sz="16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نجمه</a:t>
            </a:r>
            <a:r>
              <a:rPr lang="fa-IR" sz="16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 منصوری</a:t>
            </a:r>
            <a:endParaRPr lang="en-US" sz="16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rtl="1"/>
            <a:r>
              <a:rPr lang="fa-IR" sz="14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نگارنده: سجاد </a:t>
            </a:r>
            <a:r>
              <a:rPr lang="fa-IR" sz="14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RMitra" panose="02000506000000020002" pitchFamily="2" charset="-78"/>
                <a:cs typeface="IRMitra" panose="02000506000000020002" pitchFamily="2" charset="-78"/>
              </a:rPr>
              <a:t>هاشمیان</a:t>
            </a:r>
            <a:endParaRPr lang="fa-IR" sz="1400" dirty="0">
              <a:ln w="0"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30" name="Picture 6" descr="Image result for shahid bahonar university of kerman">
            <a:extLst>
              <a:ext uri="{FF2B5EF4-FFF2-40B4-BE49-F238E27FC236}">
                <a16:creationId xmlns:a16="http://schemas.microsoft.com/office/drawing/2014/main" id="{4DEE8633-D54E-094D-BB92-E54720635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0" y="179255"/>
            <a:ext cx="1074299" cy="12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8801B0-5B73-0C48-B413-C9DF18CBEDE6}"/>
              </a:ext>
            </a:extLst>
          </p:cNvPr>
          <p:cNvSpPr txBox="1"/>
          <p:nvPr/>
        </p:nvSpPr>
        <p:spPr>
          <a:xfrm>
            <a:off x="0" y="6550223"/>
            <a:ext cx="4005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Panorama view of </a:t>
            </a:r>
            <a:r>
              <a:rPr lang="en-US" sz="12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Trấn</a:t>
            </a:r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1200" dirty="0">
                <a:ln w="0">
                  <a:noFill/>
                </a:ln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Pagoda, Actual tower of Hanoi?</a:t>
            </a:r>
          </a:p>
        </p:txBody>
      </p:sp>
    </p:spTree>
    <p:extLst>
      <p:ext uri="{BB962C8B-B14F-4D97-AF65-F5344CB8AC3E}">
        <p14:creationId xmlns:p14="http://schemas.microsoft.com/office/powerpoint/2010/main" val="295231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A(1,2)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چقدر است؟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A(1,2)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                          4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A(0, A(1,1) 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           3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A(0, A(1,0) 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      2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A(0,1)</a:t>
            </a:r>
          </a:p>
          <a:p>
            <a:pPr marL="0" indent="0" algn="l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       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 بست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BCD417-6637-8E4A-9ADF-B2CAA60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85765"/>
            <a:ext cx="5985902" cy="8842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015E8A9-EE39-2D41-8C11-F5DF4F1B249C}"/>
              </a:ext>
            </a:extLst>
          </p:cNvPr>
          <p:cNvCxnSpPr/>
          <p:nvPr/>
        </p:nvCxnSpPr>
        <p:spPr>
          <a:xfrm>
            <a:off x="3710152" y="4561490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D21456-5249-CD42-BAB1-4BF8453A97DE}"/>
              </a:ext>
            </a:extLst>
          </p:cNvPr>
          <p:cNvCxnSpPr>
            <a:cxnSpLocks/>
          </p:cNvCxnSpPr>
          <p:nvPr/>
        </p:nvCxnSpPr>
        <p:spPr>
          <a:xfrm flipV="1">
            <a:off x="3862552" y="4561490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9162CC-829C-2A47-9484-211DEEF8E608}"/>
              </a:ext>
            </a:extLst>
          </p:cNvPr>
          <p:cNvCxnSpPr/>
          <p:nvPr/>
        </p:nvCxnSpPr>
        <p:spPr>
          <a:xfrm>
            <a:off x="3084786" y="3610304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4C1823-54A7-284A-94BF-1D9EF80E1971}"/>
              </a:ext>
            </a:extLst>
          </p:cNvPr>
          <p:cNvCxnSpPr>
            <a:cxnSpLocks/>
          </p:cNvCxnSpPr>
          <p:nvPr/>
        </p:nvCxnSpPr>
        <p:spPr>
          <a:xfrm flipV="1">
            <a:off x="3237186" y="3610304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961716-8A70-FF47-8D04-CB0B826BF2FB}"/>
              </a:ext>
            </a:extLst>
          </p:cNvPr>
          <p:cNvCxnSpPr/>
          <p:nvPr/>
        </p:nvCxnSpPr>
        <p:spPr>
          <a:xfrm>
            <a:off x="2196662" y="2659118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3E8647-28C7-6B4A-B094-9971222D2BF8}"/>
              </a:ext>
            </a:extLst>
          </p:cNvPr>
          <p:cNvCxnSpPr>
            <a:cxnSpLocks/>
          </p:cNvCxnSpPr>
          <p:nvPr/>
        </p:nvCxnSpPr>
        <p:spPr>
          <a:xfrm flipV="1">
            <a:off x="2349062" y="2659118"/>
            <a:ext cx="0" cy="5465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06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مسئله. انتقال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دیسک‌ها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چپ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راست با حفظ ترتیب. 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هر حرکت تنها مجاز به انتقال یک دیسک هستیم.  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هیچ گاه مجاز نیستیم یک دیسک بزرگتر را بر روی یک دیسک کوچکتر قرار دهیم.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49" name="Picture 1" descr="page13image29893360">
            <a:extLst>
              <a:ext uri="{FF2B5EF4-FFF2-40B4-BE49-F238E27FC236}">
                <a16:creationId xmlns:a16="http://schemas.microsoft.com/office/drawing/2014/main" id="{D28402BD-6D2C-BE40-8F0F-409B2322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96" y="4001294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13image29884416">
            <a:extLst>
              <a:ext uri="{FF2B5EF4-FFF2-40B4-BE49-F238E27FC236}">
                <a16:creationId xmlns:a16="http://schemas.microsoft.com/office/drawing/2014/main" id="{150BCFE8-BBA1-DB4D-AFBB-6A5532C61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04" y="4001294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9BA41-CBC3-1448-B795-853692516EBF}"/>
              </a:ext>
            </a:extLst>
          </p:cNvPr>
          <p:cNvSpPr txBox="1"/>
          <p:nvPr/>
        </p:nvSpPr>
        <p:spPr>
          <a:xfrm>
            <a:off x="8114918" y="349702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solidFill>
                  <a:schemeClr val="accent1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حالت نهایی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D7955-0028-1A48-9A86-76CAC221E4CC}"/>
              </a:ext>
            </a:extLst>
          </p:cNvPr>
          <p:cNvSpPr txBox="1"/>
          <p:nvPr/>
        </p:nvSpPr>
        <p:spPr>
          <a:xfrm>
            <a:off x="3065265" y="3499981"/>
            <a:ext cx="108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solidFill>
                  <a:schemeClr val="accent1">
                    <a:lumMod val="50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حالت ابتدایی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33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افسانه 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055" y="1825625"/>
            <a:ext cx="7233744" cy="435133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محوطه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معبدی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آسیای دور سه میله الماسی قرار داشت که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حاوی تعدادی قرص طلایی بود. کاهنان معبد در تلاش بودند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قرص‌های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طلایی را از آن میله به یکی دیگر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تحت شرایطی انتقال دهند، و باور داشتند که با تمام شدن انتقال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قرص‌ها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عمر جهان نیز به پایان خواهد رسید!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میله اولیه ۶۴ قرص داشت، که بر روی هم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به‌طور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نزولی بر اساس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اندازه‌شان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چیده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شده‌بودند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endParaRPr lang="fa-IR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rtl="1">
              <a:lnSpc>
                <a:spcPct val="150000"/>
              </a:lnSpc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برگرفته از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ویکی‌پدیا</a:t>
            </a:r>
            <a:endParaRPr lang="en-US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4" name="Picture 2" descr="Image result for hanoi tower">
            <a:extLst>
              <a:ext uri="{FF2B5EF4-FFF2-40B4-BE49-F238E27FC236}">
                <a16:creationId xmlns:a16="http://schemas.microsoft.com/office/drawing/2014/main" id="{3240A989-39C1-D049-AD4F-F3EDEB440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2911119" cy="3881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0871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برج های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هانوی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097" name="Picture 1" descr="page15image30163568">
            <a:extLst>
              <a:ext uri="{FF2B5EF4-FFF2-40B4-BE49-F238E27FC236}">
                <a16:creationId xmlns:a16="http://schemas.microsoft.com/office/drawing/2014/main" id="{01BA6C2F-D7A9-D447-BDB4-33FC3A6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43" y="1825625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15image30175216">
            <a:extLst>
              <a:ext uri="{FF2B5EF4-FFF2-40B4-BE49-F238E27FC236}">
                <a16:creationId xmlns:a16="http://schemas.microsoft.com/office/drawing/2014/main" id="{962D793D-DB15-3E45-A592-013248A3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59" y="1825625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page15image30163776">
            <a:extLst>
              <a:ext uri="{FF2B5EF4-FFF2-40B4-BE49-F238E27FC236}">
                <a16:creationId xmlns:a16="http://schemas.microsoft.com/office/drawing/2014/main" id="{EC45485A-25C9-EC44-8715-C58322DB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559" y="4329386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ge15image30163984">
            <a:extLst>
              <a:ext uri="{FF2B5EF4-FFF2-40B4-BE49-F238E27FC236}">
                <a16:creationId xmlns:a16="http://schemas.microsoft.com/office/drawing/2014/main" id="{881626AC-B8FB-4349-8A59-139CDA5C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43" y="4329386"/>
            <a:ext cx="32385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172B6D-76EF-FD48-B172-A417A0F656EA}"/>
                  </a:ext>
                </a:extLst>
              </p:cNvPr>
              <p:cNvSpPr txBox="1"/>
              <p:nvPr/>
            </p:nvSpPr>
            <p:spPr>
              <a:xfrm>
                <a:off x="7094819" y="3763962"/>
                <a:ext cx="2772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1"/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۱. انتقال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میله‌ی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وسط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172B6D-76EF-FD48-B172-A417A0F65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819" y="3763962"/>
                <a:ext cx="2772747" cy="369332"/>
              </a:xfrm>
              <a:prstGeom prst="rect">
                <a:avLst/>
              </a:prstGeom>
              <a:blipFill>
                <a:blip r:embed="rId6"/>
                <a:stretch>
                  <a:fillRect l="-2727" t="-3333" r="-90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2810A18-4F67-A041-8350-44E3B7B360A7}"/>
              </a:ext>
            </a:extLst>
          </p:cNvPr>
          <p:cNvSpPr txBox="1"/>
          <p:nvPr/>
        </p:nvSpPr>
        <p:spPr>
          <a:xfrm>
            <a:off x="2257975" y="3763962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انتقال بزرگترین دیسک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میله‌ی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راست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9FC93-DAC5-D046-9465-170154D39948}"/>
                  </a:ext>
                </a:extLst>
              </p:cNvPr>
              <p:cNvSpPr txBox="1"/>
              <p:nvPr/>
            </p:nvSpPr>
            <p:spPr>
              <a:xfrm>
                <a:off x="7056346" y="6234636"/>
                <a:ext cx="2812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1"/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۳.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انتقال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میله‌ی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راست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79FC93-DAC5-D046-9465-170154D3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346" y="6234636"/>
                <a:ext cx="2812822" cy="369332"/>
              </a:xfrm>
              <a:prstGeom prst="rect">
                <a:avLst/>
              </a:prstGeom>
              <a:blipFill>
                <a:blip r:embed="rId7"/>
                <a:stretch>
                  <a:fillRect l="-2691" t="-6897" r="-897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2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642E-86EE-564D-8A41-2F3DB9D77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بالاخره سرنوشت دنیا چه شد؟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E047-93B0-FA4B-8454-9BB7336E8E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جابجایی‌های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لازم برای انتقال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دیسک؟ برای حل یک مسئله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دیسک به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جابجایی نیاز است!!! بنابراین اگر هر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تنها یک ثانیه طول بکشد، دنیا ۵۸۵ میلیارد سال پس از خلقت آن به پایان میرسد. پس هنوز بیش از ۵۷۰ میلیارد سال باقیمانده است.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این که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خیالتان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راحت شود، این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راه‌حل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سریع‌ترین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راه‌حل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ممکن است.</a:t>
                </a:r>
                <a:r>
                  <a:rPr lang="fa-IR" sz="1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18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(</a:t>
                </a:r>
                <a:r>
                  <a:rPr lang="fa-IR" sz="18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واقعا</a:t>
                </a:r>
                <a:r>
                  <a:rPr lang="fa-IR" sz="18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؟ چرا؟)</a:t>
                </a:r>
              </a:p>
              <a:p>
                <a:pPr marL="0" indent="0" algn="just" rtl="1">
                  <a:lnSpc>
                    <a:spcPct val="100000"/>
                  </a:lnSpc>
                  <a:buNone/>
                </a:pPr>
                <a:endParaRPr lang="en-US" sz="32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7E047-93B0-FA4B-8454-9BB7336E8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930"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41D8617-C176-8548-A418-EF25B0E72A4B}"/>
              </a:ext>
            </a:extLst>
          </p:cNvPr>
          <p:cNvSpPr/>
          <p:nvPr/>
        </p:nvSpPr>
        <p:spPr>
          <a:xfrm>
            <a:off x="838200" y="4361081"/>
            <a:ext cx="56992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fa-IR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2"/>
            <a:r>
              <a:rPr lang="en-US" sz="1600" b="1" dirty="0" err="1">
                <a:solidFill>
                  <a:srgbClr val="795E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hanoi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nDisk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F8302-D7E6-0342-8B06-F810937D3415}"/>
              </a:ext>
            </a:extLst>
          </p:cNvPr>
          <p:cNvSpPr txBox="1"/>
          <p:nvPr/>
        </p:nvSpPr>
        <p:spPr>
          <a:xfrm>
            <a:off x="7262648" y="4976634"/>
            <a:ext cx="4091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فراخوانی تابع به شکل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hanoi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(3, ‘A’, ‘B’, ‘C’)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 برج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هانوی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با سه دیسک که در میله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دارند و با کمک میله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میله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C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منتقل خواهد شد، حل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نظرتان در رابطه با زمان اجرا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hanoi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(64, ‘A’, ‘B’, ‘C’)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416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خرگوش‌هایی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دارند که هر جفت (یک نر و یک ماده) از آنها که به سن 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ماهگی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رسیده باشند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ماه که از زندگی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شان سپری شود یک جفت خرگوش متولد 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کنند که آنها هم از همین قاعده پیروی 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کنند. حال اگر فرض کنیم این خرگوش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ها هرگز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میرند و در آغاز یک جفت از این نوع خرگوش در اختیار داشته باشیم که به تازگی متولد شده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حساب کنید پس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ماه چند جفت از این نوع خرگوش خواهیم داشت.</a:t>
            </a:r>
          </a:p>
        </p:txBody>
      </p:sp>
      <p:pic>
        <p:nvPicPr>
          <p:cNvPr id="5122" name="Picture 2" descr="Image result for fibonacci rabbits">
            <a:extLst>
              <a:ext uri="{FF2B5EF4-FFF2-40B4-BE49-F238E27FC236}">
                <a16:creationId xmlns:a16="http://schemas.microsoft.com/office/drawing/2014/main" id="{ACCA710B-267B-A748-B531-CB6350A0A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71" b="99705" l="8012" r="93796">
                        <a14:foregroundMark x1="8012" y1="90133" x2="33464" y2="29013"/>
                        <a14:foregroundMark x1="33464" y1="29013" x2="45823" y2="6480"/>
                        <a14:foregroundMark x1="45823" y1="6480" x2="54128" y2="1767"/>
                        <a14:foregroundMark x1="54128" y1="1767" x2="67709" y2="12077"/>
                        <a14:foregroundMark x1="67709" y1="12077" x2="79091" y2="35052"/>
                        <a14:foregroundMark x1="79091" y1="35052" x2="87201" y2="64065"/>
                        <a14:foregroundMark x1="87201" y1="64065" x2="89204" y2="79823"/>
                        <a14:foregroundMark x1="89204" y1="79823" x2="81632" y2="89691"/>
                        <a14:foregroundMark x1="81632" y1="89691" x2="63605" y2="94698"/>
                        <a14:foregroundMark x1="63605" y1="94698" x2="8891" y2="87187"/>
                        <a14:foregroundMark x1="21153" y1="81296" x2="34538" y2="40501"/>
                        <a14:foregroundMark x1="34538" y1="40501" x2="48754" y2="18557"/>
                        <a14:foregroundMark x1="48754" y1="18557" x2="54226" y2="14728"/>
                        <a14:foregroundMark x1="54226" y1="14728" x2="84416" y2="82916"/>
                        <a14:foregroundMark x1="84416" y1="82916" x2="17880" y2="96613"/>
                        <a14:foregroundMark x1="17880" y1="96613" x2="14509" y2="93373"/>
                        <a14:foregroundMark x1="9135" y1="93814" x2="8012" y2="99705"/>
                        <a14:foregroundMark x1="25061" y1="84242" x2="53493" y2="56406"/>
                        <a14:foregroundMark x1="53884" y1="25773" x2="72692" y2="54345"/>
                        <a14:foregroundMark x1="72692" y1="54345" x2="49292" y2="75847"/>
                        <a14:foregroundMark x1="49292" y1="75847" x2="43185" y2="77909"/>
                        <a14:foregroundMark x1="43185" y1="77909" x2="64289" y2="79676"/>
                        <a14:foregroundMark x1="64289" y1="79676" x2="65804" y2="63476"/>
                        <a14:foregroundMark x1="65804" y1="63476" x2="59160" y2="48306"/>
                        <a14:foregroundMark x1="59160" y1="48306" x2="50708" y2="38733"/>
                        <a14:foregroundMark x1="50708" y1="38733" x2="39619" y2="48895"/>
                        <a14:foregroundMark x1="39619" y1="48895" x2="32877" y2="62003"/>
                        <a14:foregroundMark x1="32877" y1="62003" x2="39863" y2="79087"/>
                        <a14:foregroundMark x1="39863" y1="79087" x2="42697" y2="96760"/>
                        <a14:foregroundMark x1="42697" y1="96760" x2="62531" y2="98675"/>
                        <a14:foregroundMark x1="62531" y1="98675" x2="86761" y2="95434"/>
                        <a14:foregroundMark x1="86761" y1="95434" x2="88813" y2="93078"/>
                        <a14:foregroundMark x1="45042" y1="28424" x2="39717" y2="18262"/>
                        <a14:foregroundMark x1="39717" y1="18262" x2="43674" y2="8837"/>
                        <a14:foregroundMark x1="42843" y1="4271" x2="40645" y2="8837"/>
                        <a14:foregroundMark x1="40156" y1="9573" x2="38153" y2="15758"/>
                        <a14:foregroundMark x1="39179" y1="58321" x2="52662" y2="58616"/>
                        <a14:foregroundMark x1="52662" y1="58616" x2="42501" y2="58763"/>
                        <a14:foregroundMark x1="42501" y1="58763" x2="44406" y2="38586"/>
                        <a14:foregroundMark x1="44406" y1="38586" x2="43918" y2="32842"/>
                        <a14:foregroundMark x1="43429" y1="50957" x2="52027" y2="51988"/>
                        <a14:foregroundMark x1="52027" y1="51988" x2="57499" y2="45803"/>
                        <a14:foregroundMark x1="57499" y1="45803" x2="57792" y2="45803"/>
                        <a14:foregroundMark x1="27259" y1="97938" x2="34392" y2="98085"/>
                        <a14:foregroundMark x1="34392" y1="98085" x2="40156" y2="96465"/>
                        <a14:foregroundMark x1="48852" y1="86009" x2="50318" y2="86451"/>
                        <a14:foregroundMark x1="21641" y1="78351" x2="28627" y2="75994"/>
                        <a14:foregroundMark x1="28627" y1="75994" x2="28481" y2="64212"/>
                        <a14:foregroundMark x1="8989" y1="91900" x2="8158" y2="94551"/>
                        <a14:foregroundMark x1="89155" y1="83505" x2="92477" y2="97054"/>
                        <a14:foregroundMark x1="92477" y1="97054" x2="89790" y2="87482"/>
                        <a14:foregroundMark x1="90278" y1="83505" x2="93796" y2="99264"/>
                        <a14:foregroundMark x1="93796" y1="99264" x2="93698" y2="99705"/>
                        <a14:foregroundMark x1="68930" y1="80118" x2="65755" y2="80560"/>
                        <a14:foregroundMark x1="37176" y1="78351" x2="33659" y2="78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2" r="5948"/>
          <a:stretch/>
        </p:blipFill>
        <p:spPr bwMode="auto">
          <a:xfrm>
            <a:off x="2398986" y="3649791"/>
            <a:ext cx="7394028" cy="284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11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b="1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راه‌حل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محاسبه‌ی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F(50)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کارا است؟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114393" y="1849434"/>
                <a:ext cx="527619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114393" y="1849434"/>
                <a:ext cx="5276193" cy="617861"/>
              </a:xfrm>
              <a:prstGeom prst="rect">
                <a:avLst/>
              </a:prstGeom>
              <a:blipFill>
                <a:blip r:embed="rId2"/>
                <a:stretch>
                  <a:fillRect l="-7674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C1B6112-5D15-A447-A74D-5CDF19B03771}"/>
              </a:ext>
            </a:extLst>
          </p:cNvPr>
          <p:cNvSpPr/>
          <p:nvPr/>
        </p:nvSpPr>
        <p:spPr>
          <a:xfrm>
            <a:off x="838200" y="1690688"/>
            <a:ext cx="38910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</p:txBody>
      </p:sp>
      <p:pic>
        <p:nvPicPr>
          <p:cNvPr id="6145" name="Picture 1" descr="page23image63267984">
            <a:extLst>
              <a:ext uri="{FF2B5EF4-FFF2-40B4-BE49-F238E27FC236}">
                <a16:creationId xmlns:a16="http://schemas.microsoft.com/office/drawing/2014/main" id="{96B106E0-C427-2C48-9E69-9F04A5DE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brightnessContrast bright="22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04" y="4168775"/>
            <a:ext cx="5524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A26C6F-55A7-304F-B56C-097F4181BEC6}"/>
              </a:ext>
            </a:extLst>
          </p:cNvPr>
          <p:cNvSpPr/>
          <p:nvPr/>
        </p:nvSpPr>
        <p:spPr>
          <a:xfrm>
            <a:off x="1083526" y="4369217"/>
            <a:ext cx="30245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F(50)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F(49)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F(48)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:۲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F(47)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:۳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F(46)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:۵ بار فراخوانی می شود 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F(45)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:۸ بار فراخوانی می شود 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...</a:t>
            </a:r>
          </a:p>
          <a:p>
            <a:pPr algn="r"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F(1)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:۱۲۵۷۶۲۶۹۰۲۵ بار فراخوانی می شود</a:t>
            </a:r>
          </a:p>
        </p:txBody>
      </p:sp>
    </p:spTree>
    <p:extLst>
      <p:ext uri="{BB962C8B-B14F-4D97-AF65-F5344CB8AC3E}">
        <p14:creationId xmlns:p14="http://schemas.microsoft.com/office/powerpoint/2010/main" val="135602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اعداد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فیبوناچی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آیا روش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سریع‌تری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محاسبه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F(50)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دارد؟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بله، کد زیر این کار را تنها با ۴۹ عمل جمع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تحلیل و طراحی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تکنیک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بالا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برای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محاسبه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‌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اعداد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فیبوناچی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تکنیک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برنامه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‌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ریزی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پویا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نام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دارد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solidFill>
                <a:schemeClr val="bg2">
                  <a:lumMod val="50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9122D-57C6-A540-8BE1-685FD24ACD16}"/>
              </a:ext>
            </a:extLst>
          </p:cNvPr>
          <p:cNvSpPr txBox="1"/>
          <p:nvPr/>
        </p:nvSpPr>
        <p:spPr>
          <a:xfrm>
            <a:off x="393895" y="36435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6C8EC6-9B66-6C45-9CA3-A856B5AD1E27}"/>
              </a:ext>
            </a:extLst>
          </p:cNvPr>
          <p:cNvSpPr/>
          <p:nvPr/>
        </p:nvSpPr>
        <p:spPr>
          <a:xfrm>
            <a:off x="838200" y="28125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=[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267F99"/>
                </a:solidFill>
                <a:latin typeface=" Courier New"/>
              </a:rPr>
              <a:t>range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 err="1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F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B4C56-DCED-A64C-BB95-49A8F20F2AEE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l" defTabSz="914400" rtl="0" eaLnBrk="1" latinLnBrk="0" hangingPunct="1"/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68289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روال بازگشتی زیر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Rec(5,3)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محاسبه کنید؟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568FA6-19B3-034C-B135-95DB6786DB03}"/>
              </a:ext>
            </a:extLst>
          </p:cNvPr>
          <p:cNvSpPr/>
          <p:nvPr/>
        </p:nvSpPr>
        <p:spPr>
          <a:xfrm>
            <a:off x="838200" y="18256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Rec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p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Rec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p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/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%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p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04EFF-CE9D-2C4C-A5BB-F0EA2F9CD5A1}"/>
                  </a:ext>
                </a:extLst>
              </p:cNvPr>
              <p:cNvSpPr txBox="1"/>
              <p:nvPr/>
            </p:nvSpPr>
            <p:spPr>
              <a:xfrm>
                <a:off x="5483410" y="3401131"/>
                <a:ext cx="1602503" cy="30917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algn="ctr" defTabSz="914400" eaLnBrk="1" latinLnBrk="0" hangingPunct="1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Rec(5,3)</a:t>
                </a: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R:=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𝑅𝑒𝑐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(5,1)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latin typeface="IRMitra" panose="02000506000000020002" pitchFamily="2" charset="-78"/>
                                <a:cs typeface="IRMitra" panose="02000506000000020002" pitchFamily="2" charset="-78"/>
                              </a:rPr>
                              <m:t> 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25</m:t>
                            </m:r>
                          </m:e>
                        </m:eqAr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 </m:t>
                    </m:r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:=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return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𝑝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04EFF-CE9D-2C4C-A5BB-F0EA2F9CD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410" y="3401131"/>
                <a:ext cx="1602503" cy="3091744"/>
              </a:xfrm>
              <a:prstGeom prst="rect">
                <a:avLst/>
              </a:prstGeom>
              <a:blipFill>
                <a:blip r:embed="rId2"/>
                <a:stretch>
                  <a:fillRect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CC4C68B-D8C3-684B-986A-12454D3ED28B}"/>
              </a:ext>
            </a:extLst>
          </p:cNvPr>
          <p:cNvSpPr txBox="1"/>
          <p:nvPr/>
        </p:nvSpPr>
        <p:spPr>
          <a:xfrm>
            <a:off x="10073640" y="3378490"/>
            <a:ext cx="128016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ctr" defTabSz="914400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Rec(5,0)</a:t>
            </a:r>
          </a:p>
          <a:p>
            <a:pPr marL="0" algn="ctr" defTabSz="914400" eaLnBrk="1" latinLnBrk="0" hangingPunct="1"/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algn="ctr" defTabSz="914400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return 1;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DAD7EF-0200-E249-B2CD-0490AE3D4E5F}"/>
              </a:ext>
            </a:extLst>
          </p:cNvPr>
          <p:cNvSpPr txBox="1"/>
          <p:nvPr/>
        </p:nvSpPr>
        <p:spPr>
          <a:xfrm>
            <a:off x="7264178" y="4924362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3C980-07CE-B648-9336-8404F0C51ECE}"/>
              </a:ext>
            </a:extLst>
          </p:cNvPr>
          <p:cNvSpPr txBox="1"/>
          <p:nvPr/>
        </p:nvSpPr>
        <p:spPr>
          <a:xfrm>
            <a:off x="4588988" y="4793114"/>
            <a:ext cx="51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125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E2883-6DBD-454F-8A39-693CB3466079}"/>
              </a:ext>
            </a:extLst>
          </p:cNvPr>
          <p:cNvSpPr txBox="1"/>
          <p:nvPr/>
        </p:nvSpPr>
        <p:spPr>
          <a:xfrm>
            <a:off x="6552120" y="3589760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IRMitra" panose="02000506000000020002" pitchFamily="2" charset="-78"/>
                <a:cs typeface="IRMitra" panose="02000506000000020002" pitchFamily="2" charset="-78"/>
              </a:rPr>
              <a:t>p , 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14FCB-CB17-0743-8FEB-59AFB4E073C9}"/>
                  </a:ext>
                </a:extLst>
              </p:cNvPr>
              <p:cNvSpPr txBox="1"/>
              <p:nvPr/>
            </p:nvSpPr>
            <p:spPr>
              <a:xfrm>
                <a:off x="7854163" y="3378490"/>
                <a:ext cx="1602503" cy="309174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algn="ctr" defTabSz="914400" eaLnBrk="1" latinLnBrk="0" hangingPunct="1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Rec(5,1)</a:t>
                </a: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R:=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𝑅𝑒𝑐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(5,0)</m:t>
                            </m:r>
                            <m:r>
                              <m:rPr>
                                <m:nor/>
                              </m:rPr>
                              <a:rPr lang="en-US" sz="1600" dirty="0">
                                <a:latin typeface="IRMitra" panose="02000506000000020002" pitchFamily="2" charset="-78"/>
                                <a:cs typeface="IRMitra" panose="02000506000000020002" pitchFamily="2" charset="-78"/>
                              </a:rPr>
                              <m:t> 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 </m:t>
                    </m:r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:=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algn="ctr" defTabSz="914400" eaLnBrk="1" latinLnBrk="0" hangingPunct="1"/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ctr"/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return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𝑅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×</a:t>
                </a:r>
                <a:r>
                  <a:rPr lang="en-US" dirty="0"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groupCh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𝑝</m:t>
                            </m:r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eqArrPr>
                          <m:e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5</m:t>
                            </m:r>
                          </m:e>
                        </m:eqArr>
                      </m:lim>
                    </m:limLow>
                  </m:oMath>
                </a14:m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14FCB-CB17-0743-8FEB-59AFB4E07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163" y="3378490"/>
                <a:ext cx="1602503" cy="3091744"/>
              </a:xfrm>
              <a:prstGeom prst="rect">
                <a:avLst/>
              </a:prstGeom>
              <a:blipFill>
                <a:blip r:embed="rId3"/>
                <a:stretch>
                  <a:fillRect t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B01D54-17BD-D14F-991C-1B143A189D72}"/>
              </a:ext>
            </a:extLst>
          </p:cNvPr>
          <p:cNvCxnSpPr/>
          <p:nvPr/>
        </p:nvCxnSpPr>
        <p:spPr>
          <a:xfrm flipH="1" flipV="1">
            <a:off x="7085913" y="4141076"/>
            <a:ext cx="768250" cy="17762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ECC103-493B-D341-BE98-6B2C8D84C30D}"/>
              </a:ext>
            </a:extLst>
          </p:cNvPr>
          <p:cNvCxnSpPr/>
          <p:nvPr/>
        </p:nvCxnSpPr>
        <p:spPr>
          <a:xfrm flipV="1">
            <a:off x="9456666" y="3589760"/>
            <a:ext cx="616974" cy="41153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2BF4B5B-41A3-D546-B7C4-25DFA81EF6DF}"/>
              </a:ext>
            </a:extLst>
          </p:cNvPr>
          <p:cNvCxnSpPr/>
          <p:nvPr/>
        </p:nvCxnSpPr>
        <p:spPr>
          <a:xfrm flipV="1">
            <a:off x="7085694" y="3589760"/>
            <a:ext cx="768469" cy="55131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1E6086-578E-5241-BC8E-496AB0A5EA31}"/>
              </a:ext>
            </a:extLst>
          </p:cNvPr>
          <p:cNvCxnSpPr/>
          <p:nvPr/>
        </p:nvCxnSpPr>
        <p:spPr>
          <a:xfrm flipH="1" flipV="1">
            <a:off x="4714941" y="4141076"/>
            <a:ext cx="768250" cy="17762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F7A0AA-8A85-F244-A477-CE0285B2EEE2}"/>
              </a:ext>
            </a:extLst>
          </p:cNvPr>
          <p:cNvCxnSpPr/>
          <p:nvPr/>
        </p:nvCxnSpPr>
        <p:spPr>
          <a:xfrm flipH="1">
            <a:off x="9456666" y="4141076"/>
            <a:ext cx="61697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06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روال بازگشتی زیر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test(5,2)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محاسبه کنید؟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45B8C-2A98-0E4E-9B42-F8DC0F58E9B0}"/>
              </a:ext>
            </a:extLst>
          </p:cNvPr>
          <p:cNvSpPr/>
          <p:nvPr/>
        </p:nvSpPr>
        <p:spPr>
          <a:xfrm>
            <a:off x="838200" y="182414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test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y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t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FCE60-B456-FD41-B955-F7078299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4000"/>
                    </a14:imgEffect>
                    <a14:imgEffect>
                      <a14:saturation sat="0"/>
                    </a14:imgEffect>
                    <a14:imgEffect>
                      <a14:brightnessContrast bright="5000"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1600" y="3471863"/>
            <a:ext cx="2362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تابع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تابع بازگشتی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تابعی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خودش را به صورت مستقیم یا غیر مستقیم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just" rtl="1"/>
            <a:r>
              <a:rPr lang="fa-IR" sz="2400" dirty="0" err="1">
                <a:solidFill>
                  <a:srgbClr val="00B05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سورس</a:t>
            </a:r>
            <a:r>
              <a:rPr lang="fa-IR" sz="2400" dirty="0">
                <a:solidFill>
                  <a:srgbClr val="00B05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کد کوتاه: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برخی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 را به راحتی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بازگشتی با دستورات کمتری نسبت به حالت غیر بازگشتی پیاده سازی کرد.</a:t>
            </a:r>
          </a:p>
          <a:p>
            <a:pPr algn="just" rtl="1"/>
            <a:r>
              <a:rPr lang="fa-IR" sz="2400" dirty="0">
                <a:solidFill>
                  <a:srgbClr val="C0000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اتلاف حافظه بیشتر: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به علت استفاده از حافظه اضافی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stack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مراحل بازگشت را نگهداری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اتلاف حافظه نسبت به حالت غیر بازگشتی بیشتر است.</a:t>
            </a:r>
          </a:p>
          <a:p>
            <a:pPr algn="just" rtl="1"/>
            <a:r>
              <a:rPr lang="fa-IR" sz="2400" dirty="0">
                <a:solidFill>
                  <a:srgbClr val="C00000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سرعت اجرا کمتر: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سرعت اجرا در بیشتر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های بازگشتی کمتر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غیر‌بازگشتی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74810F-3D7C-5343-B649-FC778F765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5" b="6650"/>
          <a:stretch/>
        </p:blipFill>
        <p:spPr bwMode="auto">
          <a:xfrm>
            <a:off x="2304452" y="5764463"/>
            <a:ext cx="7583095" cy="10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7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فراخوانی تابع زیر برای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n=8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چند عمل ضرب نیاز است؟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که هر فراخوانی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sqr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عمل ضرب نیاز 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0E185-D196-2041-9D9D-51D1EBE010B1}"/>
              </a:ext>
            </a:extLst>
          </p:cNvPr>
          <p:cNvSpPr/>
          <p:nvPr/>
        </p:nvSpPr>
        <p:spPr>
          <a:xfrm>
            <a:off x="838200" y="182562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)*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sqr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count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C8547-031F-4E48-AD1A-803A45CA2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07" b="99180" l="4218" r="98506">
                        <a14:foregroundMark x1="11511" y1="83811" x2="37346" y2="87910"/>
                        <a14:foregroundMark x1="37346" y1="87910" x2="41476" y2="73156"/>
                        <a14:foregroundMark x1="41476" y1="73156" x2="32250" y2="59836"/>
                        <a14:foregroundMark x1="32250" y1="59836" x2="14499" y2="60451"/>
                        <a14:foregroundMark x1="6327" y1="59221" x2="6327" y2="76230"/>
                        <a14:foregroundMark x1="6327" y1="76230" x2="17926" y2="85861"/>
                        <a14:foregroundMark x1="17926" y1="85861" x2="28295" y2="86885"/>
                        <a14:foregroundMark x1="28295" y1="86885" x2="42619" y2="82787"/>
                        <a14:foregroundMark x1="42619" y1="82787" x2="43849" y2="67008"/>
                        <a14:foregroundMark x1="43849" y1="67008" x2="37698" y2="46721"/>
                        <a14:foregroundMark x1="37698" y1="46721" x2="36204" y2="29098"/>
                        <a14:foregroundMark x1="36204" y1="29098" x2="38401" y2="26639"/>
                        <a14:foregroundMark x1="7996" y1="57787" x2="28559" y2="54713"/>
                        <a14:foregroundMark x1="28559" y1="54713" x2="35677" y2="20492"/>
                        <a14:foregroundMark x1="35677" y1="20492" x2="43585" y2="9016"/>
                        <a14:foregroundMark x1="6591" y1="95697" x2="33128" y2="81967"/>
                        <a14:foregroundMark x1="33128" y1="81967" x2="40422" y2="86475"/>
                        <a14:foregroundMark x1="40422" y1="86475" x2="41564" y2="93852"/>
                        <a14:foregroundMark x1="45343" y1="86475" x2="46134" y2="99590"/>
                        <a14:foregroundMark x1="48682" y1="73975" x2="48682" y2="99590"/>
                        <a14:foregroundMark x1="4218" y1="65164" x2="9930" y2="55943"/>
                        <a14:foregroundMark x1="9930" y1="55943" x2="18014" y2="54508"/>
                        <a14:foregroundMark x1="18014" y1="54508" x2="18893" y2="53689"/>
                        <a14:foregroundMark x1="6327" y1="61885" x2="12566" y2="55533"/>
                        <a14:foregroundMark x1="12566" y1="55533" x2="12566" y2="55533"/>
                        <a14:foregroundMark x1="5009" y1="60451" x2="8172" y2="56762"/>
                        <a14:foregroundMark x1="5800" y1="58197" x2="4745" y2="55943"/>
                        <a14:foregroundMark x1="6327" y1="60041" x2="5360" y2="55943"/>
                        <a14:foregroundMark x1="6766" y1="78074" x2="5975" y2="91189"/>
                        <a14:foregroundMark x1="5975" y1="58197" x2="8963" y2="57377"/>
                        <a14:foregroundMark x1="9754" y1="58607" x2="6591" y2="54918"/>
                        <a14:foregroundMark x1="20123" y1="55943" x2="18453" y2="53074"/>
                        <a14:foregroundMark x1="23462" y1="49795" x2="26011" y2="34836"/>
                        <a14:foregroundMark x1="26011" y1="34836" x2="33919" y2="25615"/>
                        <a14:foregroundMark x1="33919" y1="25615" x2="34359" y2="23975"/>
                        <a14:foregroundMark x1="27856" y1="32172" x2="26626" y2="32787"/>
                        <a14:foregroundMark x1="52109" y1="96721" x2="51757" y2="63320"/>
                        <a14:foregroundMark x1="51757" y1="63320" x2="44815" y2="48156"/>
                        <a14:foregroundMark x1="44815" y1="48156" x2="44552" y2="47951"/>
                        <a14:foregroundMark x1="62654" y1="80533" x2="94288" y2="79713"/>
                        <a14:foregroundMark x1="94288" y1="79713" x2="98506" y2="58607"/>
                        <a14:foregroundMark x1="98506" y1="58607" x2="71353" y2="45287"/>
                        <a14:foregroundMark x1="71353" y1="45287" x2="70211" y2="29098"/>
                        <a14:foregroundMark x1="70211" y1="29098" x2="70211" y2="29098"/>
                        <a14:foregroundMark x1="97803" y1="54098" x2="91828" y2="53074"/>
                        <a14:foregroundMark x1="98243" y1="55943" x2="91828" y2="51230"/>
                        <a14:foregroundMark x1="70826" y1="39139" x2="60545" y2="40164"/>
                        <a14:foregroundMark x1="60545" y1="40164" x2="65993" y2="34631"/>
                        <a14:foregroundMark x1="46134" y1="31762" x2="70826" y2="29098"/>
                        <a14:foregroundMark x1="70826" y1="29098" x2="70826" y2="29098"/>
                        <a14:foregroundMark x1="38137" y1="9631" x2="42970" y2="10861"/>
                        <a14:foregroundMark x1="46749" y1="9016" x2="46749" y2="9016"/>
                      </a14:backgroundRemoval>
                    </a14:imgEffect>
                  </a14:imgLayer>
                </a14:imgProps>
              </a:ext>
            </a:extLst>
          </a:blip>
          <a:srcRect t="16380"/>
          <a:stretch/>
        </p:blipFill>
        <p:spPr>
          <a:xfrm>
            <a:off x="4916452" y="3857205"/>
            <a:ext cx="6437348" cy="2308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90A989-350C-944F-8984-7E8F49E41CDC}"/>
              </a:ext>
            </a:extLst>
          </p:cNvPr>
          <p:cNvSpPr txBox="1"/>
          <p:nvPr/>
        </p:nvSpPr>
        <p:spPr>
          <a:xfrm>
            <a:off x="7400555" y="353760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count(8)</a:t>
            </a:r>
          </a:p>
        </p:txBody>
      </p:sp>
    </p:spTree>
    <p:extLst>
      <p:ext uri="{BB962C8B-B14F-4D97-AF65-F5344CB8AC3E}">
        <p14:creationId xmlns:p14="http://schemas.microsoft.com/office/powerpoint/2010/main" val="128632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تحلیل توابع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مراحل تحلیل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۱. تعیین عمل اصلی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محاسبه‌ی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تعداد دفعات اجرای عمل اصلی به صورت یک تابع بازگشتی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اندازه‌ی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ورودی 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۳. حل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رابطه‌ی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بازگشتی به دست آمده </a:t>
            </a:r>
          </a:p>
          <a:p>
            <a:pPr marL="457200" lvl="1" indent="0" algn="r" rtl="1"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87CD4B-BF04-7547-8F70-A70486B2102B}"/>
              </a:ext>
            </a:extLst>
          </p:cNvPr>
          <p:cNvSpPr/>
          <p:nvPr/>
        </p:nvSpPr>
        <p:spPr>
          <a:xfrm>
            <a:off x="838200" y="4503143"/>
            <a:ext cx="28719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81526-D077-4A40-A046-72DD00B860F5}"/>
              </a:ext>
            </a:extLst>
          </p:cNvPr>
          <p:cNvSpPr txBox="1"/>
          <p:nvPr/>
        </p:nvSpPr>
        <p:spPr>
          <a:xfrm>
            <a:off x="1361594" y="381473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latin typeface="IRMitra" panose="02000506000000020002" pitchFamily="2" charset="-78"/>
                <a:cs typeface="IRMitra" panose="02000506000000020002" pitchFamily="2" charset="-78"/>
              </a:rPr>
              <a:t>T(n) </a:t>
            </a:r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00EB7-7258-A843-BC04-F7F6B7641CD3}"/>
              </a:ext>
            </a:extLst>
          </p:cNvPr>
          <p:cNvSpPr txBox="1"/>
          <p:nvPr/>
        </p:nvSpPr>
        <p:spPr>
          <a:xfrm>
            <a:off x="3365865" y="5838409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1600" dirty="0">
                <a:latin typeface="IRMitra" panose="02000506000000020002" pitchFamily="2" charset="-78"/>
                <a:cs typeface="IRMitra" panose="02000506000000020002" pitchFamily="2" charset="-78"/>
              </a:rPr>
              <a:t>T(n-1) </a:t>
            </a:r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4B23A2-3CE7-4844-B736-C43DE012FBC4}"/>
              </a:ext>
            </a:extLst>
          </p:cNvPr>
          <p:cNvSpPr txBox="1"/>
          <p:nvPr/>
        </p:nvSpPr>
        <p:spPr>
          <a:xfrm>
            <a:off x="1615814" y="5928216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۱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2E839-ED03-FB43-8BD0-3E2A69ADF4AD}"/>
              </a:ext>
            </a:extLst>
          </p:cNvPr>
          <p:cNvSpPr txBox="1"/>
          <p:nvPr/>
        </p:nvSpPr>
        <p:spPr>
          <a:xfrm>
            <a:off x="4099399" y="5039134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dirty="0">
                <a:latin typeface="IRMitra" panose="02000506000000020002" pitchFamily="2" charset="-78"/>
                <a:cs typeface="IRMitra" panose="02000506000000020002" pitchFamily="2" charset="-78"/>
              </a:rPr>
              <a:t>۰ ضرب</a:t>
            </a:r>
            <a:endParaRPr lang="en-US" sz="16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471D5A-3838-C646-BA4C-CCE1476A708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90041" y="5208411"/>
            <a:ext cx="100935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B7E7AB-1CCD-F842-AAA6-FBFADC5356D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95367" y="4153284"/>
            <a:ext cx="0" cy="34985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B88679-741B-1747-9E42-60EA8B27652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007699" y="5636003"/>
            <a:ext cx="358166" cy="37168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EB4AE5-60C8-C548-A639-1D268D93726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922950" y="5661153"/>
            <a:ext cx="465265" cy="2670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98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39026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T(1) = T(0) + 1 = 0 + 1 = 1</a:t>
            </a:r>
          </a:p>
          <a:p>
            <a:r>
              <a:rPr lang="en-US" dirty="0">
                <a:latin typeface="Courier" pitchFamily="2" charset="0"/>
              </a:rPr>
              <a:t>T(2) = T(1) + 1 = 1 + 1 = 2</a:t>
            </a:r>
          </a:p>
          <a:p>
            <a:r>
              <a:rPr lang="en-US" dirty="0">
                <a:latin typeface="Courier" pitchFamily="2" charset="0"/>
              </a:rPr>
              <a:t>T(3) = T(2) + 1 = 2 + 1 = 3</a:t>
            </a:r>
          </a:p>
          <a:p>
            <a:r>
              <a:rPr lang="en-US" dirty="0">
                <a:latin typeface="Courier" pitchFamily="2" charset="0"/>
              </a:rPr>
              <a:t>T(4) = T(3) + 1 = 3 + 1 = 4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n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343335" y="4290149"/>
            <a:ext cx="401046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Courier" pitchFamily="2" charset="0"/>
                <a:cs typeface="IRRoya" panose="02000503000000020002" pitchFamily="2" charset="-78"/>
              </a:rPr>
              <a:t>n=0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T(0)=0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T(n + 1) = T(n) + 1 = n + 1 </a:t>
            </a:r>
          </a:p>
          <a:p>
            <a:pPr algn="r" rtl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180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4254306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a-IR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4254306" cy="617861"/>
              </a:xfrm>
              <a:prstGeom prst="rect">
                <a:avLst/>
              </a:prstGeom>
              <a:blipFill>
                <a:blip r:embed="rId2"/>
                <a:stretch>
                  <a:fillRect l="-9226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2543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T(1) + 1 = 1 + 1 = 2</a:t>
            </a:r>
          </a:p>
          <a:p>
            <a:r>
              <a:rPr lang="en-US" dirty="0">
                <a:latin typeface="Courier" pitchFamily="2" charset="0"/>
              </a:rPr>
              <a:t>T(4)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T(2) + 1 = 2 + 1 = 3</a:t>
            </a:r>
          </a:p>
          <a:p>
            <a:r>
              <a:rPr lang="en-US" dirty="0">
                <a:latin typeface="Courier" pitchFamily="2" charset="0"/>
              </a:rPr>
              <a:t>T(8) 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T(4) + 1 = 3 + 1 = 4 T(16)</a:t>
            </a:r>
            <a:r>
              <a:rPr lang="fa-IR" dirty="0"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= T(8) + 1 = 4 + 1 = 5 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lg n + 1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099495" y="4290149"/>
            <a:ext cx="425430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n=1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r>
              <a:rPr lang="en-US" dirty="0">
                <a:latin typeface="Courier" pitchFamily="2" charset="0"/>
              </a:rPr>
              <a:t>T(1) = 1 + lg 1 = 1 + 0 = 1 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r>
              <a:rPr lang="en-US" dirty="0">
                <a:latin typeface="Courier" pitchFamily="2" charset="0"/>
              </a:rPr>
              <a:t>T(2n) 	= T(n) + 1 </a:t>
            </a:r>
          </a:p>
          <a:p>
            <a:r>
              <a:rPr lang="en-US" dirty="0">
                <a:latin typeface="Courier" pitchFamily="2" charset="0"/>
              </a:rPr>
              <a:t>	= (lg n + 1) + 1</a:t>
            </a:r>
          </a:p>
          <a:p>
            <a:r>
              <a:rPr lang="en-US" dirty="0">
                <a:latin typeface="Courier" pitchFamily="2" charset="0"/>
              </a:rPr>
              <a:t>	= (lg n + lg 2) + 1 </a:t>
            </a:r>
          </a:p>
          <a:p>
            <a:r>
              <a:rPr lang="en-US" dirty="0">
                <a:latin typeface="Courier" pitchFamily="2" charset="0"/>
              </a:rPr>
              <a:t>	= lg 2n + 1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191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8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8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8" y="4290149"/>
            <a:ext cx="42965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 = 2T(1) + 1 =  2 + 1 = 3</a:t>
            </a:r>
          </a:p>
          <a:p>
            <a:r>
              <a:rPr lang="en-US" dirty="0">
                <a:latin typeface="Courier" pitchFamily="2" charset="0"/>
              </a:rPr>
              <a:t>T(2) = 2T(2) + 1 =  6 + 1 = 7</a:t>
            </a:r>
          </a:p>
          <a:p>
            <a:r>
              <a:rPr lang="en-US" dirty="0">
                <a:latin typeface="Courier" pitchFamily="2" charset="0"/>
              </a:rPr>
              <a:t>T(3) = 2T(2) + 1 = 14 + 1 = 15</a:t>
            </a:r>
          </a:p>
          <a:p>
            <a:r>
              <a:rPr lang="en-US" dirty="0">
                <a:latin typeface="Courier" pitchFamily="2" charset="0"/>
              </a:rPr>
              <a:t>T(4) = 2T(3) + 1 = 30 + 1 = 31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n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- 1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7057291" y="4290149"/>
            <a:ext cx="429651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پایه به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ازای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n=0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برقرار است</a:t>
            </a:r>
          </a:p>
          <a:p>
            <a:pPr algn="l"/>
            <a:r>
              <a:rPr lang="en-US" dirty="0">
                <a:latin typeface="Courier" pitchFamily="2" charset="0"/>
                <a:cs typeface="IRRoya" panose="02000503000000020002" pitchFamily="2" charset="-78"/>
              </a:rPr>
              <a:t>T(0)=0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گام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r>
              <a:rPr lang="en-US" dirty="0">
                <a:latin typeface="Courier" pitchFamily="2" charset="0"/>
              </a:rPr>
              <a:t>T(n+1)	= 2T(n) + 1 </a:t>
            </a:r>
          </a:p>
          <a:p>
            <a:r>
              <a:rPr lang="en-US" dirty="0">
                <a:latin typeface="Courier" pitchFamily="2" charset="0"/>
              </a:rPr>
              <a:t>	= 2(2</a:t>
            </a:r>
            <a:r>
              <a:rPr lang="en-US" baseline="30000" dirty="0">
                <a:latin typeface="Courier" pitchFamily="2" charset="0"/>
              </a:rPr>
              <a:t>n </a:t>
            </a:r>
            <a:r>
              <a:rPr lang="en-US" dirty="0">
                <a:latin typeface="Courier" pitchFamily="2" charset="0"/>
              </a:rPr>
              <a:t>- 1)+ 1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n+1</a:t>
            </a:r>
            <a:r>
              <a:rPr lang="en-US" dirty="0">
                <a:latin typeface="Courier" pitchFamily="2" charset="0"/>
              </a:rPr>
              <a:t> – 2 + 1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n+1 </a:t>
            </a:r>
            <a:r>
              <a:rPr lang="en-US" dirty="0">
                <a:latin typeface="Courier" pitchFamily="2" charset="0"/>
              </a:rPr>
              <a:t>- 1 </a:t>
            </a:r>
          </a:p>
          <a:p>
            <a:pPr algn="r" rtl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07791-49EE-B34F-B3F9-09E3E82BE653}"/>
              </a:ext>
            </a:extLst>
          </p:cNvPr>
          <p:cNvSpPr txBox="1"/>
          <p:nvPr/>
        </p:nvSpPr>
        <p:spPr>
          <a:xfrm>
            <a:off x="9058263" y="392081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 err="1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استقرا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133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حدس و </a:t>
            </a:r>
            <a:r>
              <a:rPr lang="fa-IR" dirty="0" err="1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</a:p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حدس جواب با استفاده از چند جمله‌ اولیه 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اثبات حدس به وسیله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استقرا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52578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T(2)	= 2T(1) +  1 =  0 +  1 =  1</a:t>
            </a:r>
          </a:p>
          <a:p>
            <a:r>
              <a:rPr lang="en-US" dirty="0">
                <a:latin typeface="Courier" pitchFamily="2" charset="0"/>
              </a:rPr>
              <a:t>T(4)	= 2T(2) +  3 =  2 +  3 =  5</a:t>
            </a:r>
          </a:p>
          <a:p>
            <a:r>
              <a:rPr lang="en-US" dirty="0">
                <a:latin typeface="Courier" pitchFamily="2" charset="0"/>
              </a:rPr>
              <a:t>T(8)	= 2T(4) +  7 = 10 +  7 = 17</a:t>
            </a:r>
          </a:p>
          <a:p>
            <a:r>
              <a:rPr lang="en-US" dirty="0">
                <a:latin typeface="Courier" pitchFamily="2" charset="0"/>
              </a:rPr>
              <a:t>T(16)	= 2T(8) + 15 = 34 + 15 = 49</a:t>
            </a:r>
          </a:p>
          <a:p>
            <a:r>
              <a:rPr lang="en-US" dirty="0">
                <a:latin typeface="Courier" pitchFamily="2" charset="0"/>
              </a:rPr>
              <a:t>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T(n) = ?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1CB21E-C9C4-1044-8A4F-14DE5970FA8E}"/>
              </a:ext>
            </a:extLst>
          </p:cNvPr>
          <p:cNvSpPr txBox="1"/>
          <p:nvPr/>
        </p:nvSpPr>
        <p:spPr>
          <a:xfrm>
            <a:off x="2463935" y="392081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b="1" dirty="0">
                <a:solidFill>
                  <a:srgbClr val="022396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</a:t>
            </a:r>
            <a:endParaRPr lang="en-US" b="1" dirty="0">
              <a:solidFill>
                <a:srgbClr val="022396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278C-D842-6B47-A822-F3EFBACC20D2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4493456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fa-IR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278C-D842-6B47-A822-F3EFBACC2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4493456" cy="617861"/>
              </a:xfrm>
              <a:prstGeom prst="rect">
                <a:avLst/>
              </a:prstGeom>
              <a:blipFill>
                <a:blip r:embed="rId2"/>
                <a:stretch>
                  <a:fillRect l="-8708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345AF17-4D92-1B40-91C9-29D70E6C8D1D}"/>
              </a:ext>
            </a:extLst>
          </p:cNvPr>
          <p:cNvSpPr txBox="1"/>
          <p:nvPr/>
        </p:nvSpPr>
        <p:spPr>
          <a:xfrm>
            <a:off x="2789505" y="5675143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dirty="0">
                <a:solidFill>
                  <a:srgbClr val="C00000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حدس راه حل همیشه هم ممکن نیست !</a:t>
            </a:r>
            <a:endParaRPr lang="en-US" dirty="0">
              <a:solidFill>
                <a:srgbClr val="C00000"/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345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</a:t>
            </a:r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- 1) + 1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- 2) + 2 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- 3) + 3 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= T(n - 4) + 4</a:t>
            </a:r>
            <a:endParaRPr lang="fa-IR" dirty="0">
              <a:latin typeface="Courier" pitchFamily="2" charset="0"/>
            </a:endParaRPr>
          </a:p>
          <a:p>
            <a:r>
              <a:rPr lang="fa-IR" dirty="0">
                <a:latin typeface="Courier" pitchFamily="2" charset="0"/>
              </a:rPr>
              <a:t>	</a:t>
            </a:r>
            <a:r>
              <a:rPr lang="en-US" dirty="0">
                <a:latin typeface="Courier" pitchFamily="2" charset="0"/>
              </a:rPr>
              <a:t>	... </a:t>
            </a:r>
          </a:p>
          <a:p>
            <a:r>
              <a:rPr lang="fa-IR" dirty="0">
                <a:solidFill>
                  <a:srgbClr val="C00000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= T(n -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0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T(0)	⟹ 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0 </a:t>
            </a:r>
            <a:endParaRPr lang="en-US" sz="2000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=n</a:t>
            </a:r>
          </a:p>
          <a:p>
            <a:r>
              <a:rPr lang="en-US" dirty="0">
                <a:latin typeface="Courier" pitchFamily="2" charset="0"/>
              </a:rPr>
              <a:t>T(n)	= T(n - n) + n </a:t>
            </a:r>
            <a:endParaRPr lang="en-US" sz="2000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	= T(0) + n </a:t>
            </a:r>
          </a:p>
          <a:p>
            <a:r>
              <a:rPr lang="en-US" dirty="0">
                <a:latin typeface="Courier" pitchFamily="2" charset="0"/>
              </a:rPr>
              <a:t>	= 0 + n</a:t>
            </a:r>
          </a:p>
          <a:p>
            <a:r>
              <a:rPr lang="en-US" dirty="0">
                <a:latin typeface="Courier" pitchFamily="2" charset="0"/>
              </a:rPr>
              <a:t>	= n </a:t>
            </a:r>
            <a:endParaRPr lang="en-US" sz="2000" dirty="0">
              <a:effectLst/>
              <a:latin typeface="Couri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4D873-029F-E249-826B-FB80B72B83DB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4D873-029F-E249-826B-FB80B72B8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355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8" y="1825625"/>
                <a:ext cx="507912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8" y="1825625"/>
                <a:ext cx="5079125" cy="617861"/>
              </a:xfrm>
              <a:prstGeom prst="rect">
                <a:avLst/>
              </a:prstGeom>
              <a:blipFill>
                <a:blip r:embed="rId2"/>
                <a:stretch>
                  <a:fillRect l="-771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56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	= T(n/2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 + 1 </a:t>
            </a:r>
          </a:p>
          <a:p>
            <a:r>
              <a:rPr lang="en-US" dirty="0">
                <a:latin typeface="Courier" pitchFamily="2" charset="0"/>
              </a:rPr>
              <a:t>	= T(n/2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 + 2</a:t>
            </a:r>
          </a:p>
          <a:p>
            <a:r>
              <a:rPr lang="en-US" dirty="0">
                <a:latin typeface="Courier" pitchFamily="2" charset="0"/>
              </a:rPr>
              <a:t> 	= T(n/2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+ 3 </a:t>
            </a:r>
          </a:p>
          <a:p>
            <a:r>
              <a:rPr lang="en-US" dirty="0">
                <a:latin typeface="Courier" pitchFamily="2" charset="0"/>
              </a:rPr>
              <a:t>	= T(n/2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 + 4 </a:t>
            </a:r>
          </a:p>
          <a:p>
            <a:r>
              <a:rPr lang="en-US" dirty="0">
                <a:latin typeface="Courier" pitchFamily="2" charset="0"/>
              </a:rPr>
              <a:t>	 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T(n/2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0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	⟹ 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 </a:t>
            </a: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lg n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T(n) 	= T(1) + lg n </a:t>
            </a:r>
          </a:p>
          <a:p>
            <a:r>
              <a:rPr lang="en-US" dirty="0">
                <a:latin typeface="Courier" pitchFamily="2" charset="0"/>
              </a:rPr>
              <a:t>	= 1 + lg n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4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1825625"/>
                <a:ext cx="3536852" cy="617861"/>
              </a:xfrm>
              <a:prstGeom prst="rect">
                <a:avLst/>
              </a:prstGeom>
              <a:blipFill>
                <a:blip r:embed="rId2"/>
                <a:stretch>
                  <a:fillRect l="-11071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	= 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T(n-1)+2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T(n-2)+2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T(n-3)+2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T(n-4)+2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 -1 </a:t>
            </a:r>
          </a:p>
          <a:p>
            <a:r>
              <a:rPr lang="en-US" dirty="0">
                <a:latin typeface="Courier" pitchFamily="2" charset="0"/>
              </a:rPr>
              <a:t>		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T(n-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)+2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-1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1" y="4290149"/>
            <a:ext cx="45614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 	⟹ n -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 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n – 1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T(n)	=2</a:t>
            </a:r>
            <a:r>
              <a:rPr lang="en-US" baseline="30000" dirty="0">
                <a:latin typeface="Courier" pitchFamily="2" charset="0"/>
              </a:rPr>
              <a:t>n-1</a:t>
            </a:r>
            <a:r>
              <a:rPr lang="en-US" dirty="0">
                <a:latin typeface="Courier" pitchFamily="2" charset="0"/>
              </a:rPr>
              <a:t> T(1)+2</a:t>
            </a:r>
            <a:r>
              <a:rPr lang="en-US" baseline="30000" dirty="0">
                <a:latin typeface="Courier" pitchFamily="2" charset="0"/>
              </a:rPr>
              <a:t>n-1</a:t>
            </a:r>
            <a:r>
              <a:rPr lang="en-US" dirty="0">
                <a:latin typeface="Courier" pitchFamily="2" charset="0"/>
              </a:rPr>
              <a:t> -1</a:t>
            </a:r>
          </a:p>
          <a:p>
            <a:r>
              <a:rPr lang="en-US" dirty="0">
                <a:latin typeface="Courier" pitchFamily="2" charset="0"/>
              </a:rPr>
              <a:t>	= 2 ∙ 2</a:t>
            </a:r>
            <a:r>
              <a:rPr lang="en-US" baseline="30000" dirty="0">
                <a:latin typeface="Courier" pitchFamily="2" charset="0"/>
              </a:rPr>
              <a:t>n – 1</a:t>
            </a:r>
            <a:r>
              <a:rPr lang="en-US" dirty="0">
                <a:latin typeface="Courier" pitchFamily="2" charset="0"/>
              </a:rPr>
              <a:t> - 1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n</a:t>
            </a:r>
            <a:r>
              <a:rPr lang="en-US" dirty="0">
                <a:latin typeface="Courier" pitchFamily="2" charset="0"/>
              </a:rPr>
              <a:t> - 1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341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حل روابط بازگشتی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solidFill>
                  <a:srgbClr val="022396"/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جایگذاری مکرر.</a:t>
            </a:r>
            <a:endParaRPr lang="en-US" dirty="0">
              <a:solidFill>
                <a:srgbClr val="022396"/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/>
              <p:nvPr/>
            </p:nvSpPr>
            <p:spPr>
              <a:xfrm flipH="1">
                <a:off x="838197" y="1825625"/>
                <a:ext cx="5768745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D3644-115F-DD4F-98E5-6531AC3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7" y="1825625"/>
                <a:ext cx="5768745" cy="617861"/>
              </a:xfrm>
              <a:prstGeom prst="rect">
                <a:avLst/>
              </a:prstGeom>
              <a:blipFill>
                <a:blip r:embed="rId2"/>
                <a:stretch>
                  <a:fillRect l="-6798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19FFF8-3969-044B-BDF9-672620E3E1C9}"/>
              </a:ext>
            </a:extLst>
          </p:cNvPr>
          <p:cNvSpPr/>
          <p:nvPr/>
        </p:nvSpPr>
        <p:spPr>
          <a:xfrm>
            <a:off x="838199" y="4290149"/>
            <a:ext cx="45720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T(n) 	= 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1</a:t>
            </a:r>
            <a:r>
              <a:rPr lang="en-US" dirty="0">
                <a:latin typeface="Courier" pitchFamily="2" charset="0"/>
              </a:rPr>
              <a:t>) + 1∙n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2</a:t>
            </a:r>
            <a:r>
              <a:rPr lang="en-US" dirty="0">
                <a:latin typeface="Courier" pitchFamily="2" charset="0"/>
              </a:rPr>
              <a:t>) + 2∙n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3</a:t>
            </a:r>
            <a:r>
              <a:rPr lang="en-US" dirty="0">
                <a:latin typeface="Courier" pitchFamily="2" charset="0"/>
              </a:rPr>
              <a:t>) + 3∙n </a:t>
            </a:r>
          </a:p>
          <a:p>
            <a:r>
              <a:rPr lang="en-US" dirty="0">
                <a:latin typeface="Courier" pitchFamily="2" charset="0"/>
              </a:rPr>
              <a:t>	= 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4</a:t>
            </a:r>
            <a:r>
              <a:rPr lang="en-US" dirty="0">
                <a:latin typeface="Courier" pitchFamily="2" charset="0"/>
              </a:rPr>
              <a:t>) + 4∙n </a:t>
            </a:r>
          </a:p>
          <a:p>
            <a:r>
              <a:rPr lang="en-US" dirty="0">
                <a:latin typeface="Courier" pitchFamily="2" charset="0"/>
              </a:rPr>
              <a:t>		... </a:t>
            </a:r>
          </a:p>
          <a:p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	= 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T(n/2</a:t>
            </a:r>
            <a:r>
              <a:rPr lang="en-US" baseline="30000" dirty="0">
                <a:solidFill>
                  <a:srgbClr val="C00000"/>
                </a:solidFill>
                <a:latin typeface="Courier" pitchFamily="2" charset="0"/>
              </a:rPr>
              <a:t>i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) + </a:t>
            </a:r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i∙n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</a:t>
            </a:r>
            <a:endParaRPr lang="en-US" dirty="0">
              <a:solidFill>
                <a:srgbClr val="C00000"/>
              </a:solidFill>
              <a:effectLst/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9179E-B46D-BC43-88CE-0F7A2DFF0369}"/>
              </a:ext>
            </a:extLst>
          </p:cNvPr>
          <p:cNvSpPr txBox="1"/>
          <p:nvPr/>
        </p:nvSpPr>
        <p:spPr>
          <a:xfrm>
            <a:off x="6792311" y="4290149"/>
            <a:ext cx="45614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T(n/2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) = T(1) 	⟹ n/2</a:t>
            </a:r>
            <a:r>
              <a:rPr lang="en-US" baseline="30000" dirty="0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1</a:t>
            </a:r>
          </a:p>
          <a:p>
            <a:r>
              <a:rPr lang="en-US" dirty="0">
                <a:latin typeface="Courier" pitchFamily="2" charset="0"/>
              </a:rPr>
              <a:t>			⟹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= lg n</a:t>
            </a:r>
          </a:p>
          <a:p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T(n) 	= 2</a:t>
            </a:r>
            <a:r>
              <a:rPr lang="en-US" baseline="30000" dirty="0">
                <a:latin typeface="Courier" pitchFamily="2" charset="0"/>
              </a:rPr>
              <a:t>lg n</a:t>
            </a:r>
            <a:r>
              <a:rPr lang="en-US" dirty="0">
                <a:latin typeface="Courier" pitchFamily="2" charset="0"/>
              </a:rPr>
              <a:t> T(1)+ n lg n </a:t>
            </a:r>
          </a:p>
          <a:p>
            <a:r>
              <a:rPr lang="en-US" dirty="0">
                <a:latin typeface="Courier" pitchFamily="2" charset="0"/>
              </a:rPr>
              <a:t>	= n ∙ 0 + n lg n </a:t>
            </a:r>
          </a:p>
          <a:p>
            <a:r>
              <a:rPr lang="en-US" dirty="0">
                <a:latin typeface="Courier" pitchFamily="2" charset="0"/>
              </a:rPr>
              <a:t>	= n lg n 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1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defTabSz="914400" rtl="1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</a:pPr>
                <a:r>
                  <a:rPr lang="fa-IR" dirty="0">
                    <a:latin typeface="IRTitr" panose="02000506000000020002" pitchFamily="2" charset="-78"/>
                    <a:cs typeface="IRTitr" panose="02000506000000020002" pitchFamily="2" charset="-78"/>
                  </a:rPr>
                  <a:t>مجموع اعداد از ۱ تا </a:t>
                </a:r>
                <a14:m>
                  <m:oMath xmlns:m="http://schemas.openxmlformats.org/officeDocument/2006/math">
                    <m:r>
                      <a:rPr lang="en-US" sz="5400" b="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</m:oMath>
                </a14:m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6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8F344-6C75-3645-AD82-E44F8103251F}"/>
              </a:ext>
            </a:extLst>
          </p:cNvPr>
          <p:cNvSpPr/>
          <p:nvPr/>
        </p:nvSpPr>
        <p:spPr>
          <a:xfrm>
            <a:off x="838200" y="18256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A92766-A525-674B-A6BF-2825AD262866}"/>
              </a:ext>
            </a:extLst>
          </p:cNvPr>
          <p:cNvSpPr/>
          <p:nvPr/>
        </p:nvSpPr>
        <p:spPr>
          <a:xfrm>
            <a:off x="838200" y="42782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sum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934200" y="2255358"/>
                <a:ext cx="3904593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𝑠𝑢𝑚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34200" y="2255358"/>
                <a:ext cx="3904593" cy="617861"/>
              </a:xfrm>
              <a:prstGeom prst="rect">
                <a:avLst/>
              </a:prstGeom>
              <a:blipFill>
                <a:blip r:embed="rId3"/>
                <a:stretch>
                  <a:fillRect l="-2922" t="-224000" r="-1948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40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200" y="791624"/>
                <a:ext cx="2054772" cy="4725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791624"/>
                <a:ext cx="2054772" cy="472565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D89A69D-5D98-E34D-B17A-68A7F577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690688"/>
            <a:ext cx="82677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1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200" y="791624"/>
                <a:ext cx="3916680" cy="526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791624"/>
                <a:ext cx="3916680" cy="526298"/>
              </a:xfrm>
              <a:prstGeom prst="rect">
                <a:avLst/>
              </a:prstGeom>
              <a:blipFill>
                <a:blip r:embed="rId2"/>
                <a:stretch>
                  <a:fillRect l="-1942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8F1F1B4-9365-3B48-A6D7-F9C220B5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690688"/>
            <a:ext cx="8273143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2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بازگشت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/>
              <p:nvPr/>
            </p:nvSpPr>
            <p:spPr>
              <a:xfrm flipH="1">
                <a:off x="838199" y="791624"/>
                <a:ext cx="3446417" cy="526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4B5B2-B385-3447-89BB-199F1809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199" y="791624"/>
                <a:ext cx="3446417" cy="526298"/>
              </a:xfrm>
              <a:prstGeom prst="rect">
                <a:avLst/>
              </a:prstGeom>
              <a:blipFill>
                <a:blip r:embed="rId2"/>
                <a:stretch>
                  <a:fillRect l="-1832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3C5BF07-41FF-EF4D-96DA-ACDDFE4E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4" y="5845805"/>
            <a:ext cx="2268166" cy="1012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CEA62-D570-7447-9FCB-89EDC5B1BF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46"/>
          <a:stretch/>
        </p:blipFill>
        <p:spPr>
          <a:xfrm>
            <a:off x="2053878" y="1690688"/>
            <a:ext cx="8084243" cy="42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85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مرتبه زمانی رابطه بازگشتی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مقایسه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i="1" baseline="30000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𝑐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یکی از سه حالت زیر محاسبه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20BA869-1472-DE4C-ADD1-CDCA9BE52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03" t="-14038" r="-1803" b="-13716"/>
          <a:stretch/>
        </p:blipFill>
        <p:spPr>
          <a:xfrm>
            <a:off x="924910" y="3163613"/>
            <a:ext cx="10342180" cy="1671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446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بزرگتر باشد، آنگاه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مثال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94862-AB29-9F49-B09D-06F61F6CF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7560"/>
            <a:ext cx="62865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88DA4-173F-3240-9CF0-FADAAE6F3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55626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BB1CC1-A0FA-094F-B5B8-A7B75DCFE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20431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78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صرف نظر از یک ضریب </a:t>
                </a:r>
                <a:r>
                  <a:rPr lang="en-US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log</a:t>
                </a:r>
                <a:r>
                  <a:rPr lang="en-US" baseline="300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مساوی باشند، آنگاه داریم: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مثال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03ED0-769E-8244-97B5-CE137671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91210"/>
            <a:ext cx="84963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66128-5A22-494F-BC5B-E5EDBEF94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001294"/>
            <a:ext cx="60833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3B5EA-FB4C-E74C-B63E-856C541EA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720431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6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13AEF8-8E00-3749-AF19-156CDEA9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5986"/>
            <a:ext cx="6362700" cy="43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بزرگتر باشد، آنگاه داریم: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مثال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11DC2-4419-A646-8904-FE1A6CCAF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35806"/>
            <a:ext cx="28829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010B6-EE4E-AA40-BB33-FBA0070D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8147"/>
            <a:ext cx="5562600" cy="58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5853C-0CBC-0341-8B25-D5B185073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17284"/>
            <a:ext cx="4343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67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قضیه اصلی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rtl="1">
                  <a:lnSpc>
                    <a:spcPct val="150000"/>
                  </a:lnSpc>
                  <a:buNone/>
                </a:pPr>
                <a:r>
                  <a:rPr lang="fa-IR" b="1" dirty="0">
                    <a:solidFill>
                      <a:srgbClr val="C00000"/>
                    </a:solidFill>
                    <a:latin typeface="IRMitra" panose="02000506000000020002" pitchFamily="2" charset="-78"/>
                    <a:cs typeface="IRMitra" panose="02000506000000020002" pitchFamily="2" charset="-78"/>
                  </a:rPr>
                  <a:t>دقت کنید.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هنگام مقایسه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،‌هدف از ذکر </a:t>
                </a:r>
                <a:r>
                  <a:rPr lang="el-GR" dirty="0"/>
                  <a:t>ε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است که نشان دهیم تابع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باید به صورت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چندجمله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ای با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تفاوت داشته باشد، این یعنی مرتبه بزرگی یا کوچکی باید از </a:t>
                </a:r>
                <a:r>
                  <a:rPr lang="en-US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en-US" baseline="300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ε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باشد، نه از مرتبه های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log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cos 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یا ... ؛ زیرا در غیر این صورت قضیه اصلی در آن صدق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نمی‌کند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استفاده از آن صحیح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نمی‌باشد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753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1A2BC-ED34-5F48-A2CF-E6542604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311400"/>
            <a:ext cx="10160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7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1A371-7716-1640-9E99-99C0C2A3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11400"/>
            <a:ext cx="9906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توان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  <m:t>𝑚</m:t>
                        </m:r>
                      </m:sup>
                    </m:sSup>
                  </m:oMath>
                </a14:m>
                <a:endParaRPr lang="en-US" b="1" dirty="0">
                  <a:latin typeface="IRTitr" panose="02000506000000020002" pitchFamily="2" charset="-78"/>
                  <a:cs typeface="IRTitr" panose="02000506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pow(3,3)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27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519040" y="2255358"/>
                <a:ext cx="4834760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𝑝𝑜𝑤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519040" y="2255358"/>
                <a:ext cx="4834760" cy="617861"/>
              </a:xfrm>
              <a:prstGeom prst="rect">
                <a:avLst/>
              </a:prstGeom>
              <a:blipFill>
                <a:blip r:embed="rId3"/>
                <a:stretch>
                  <a:fillRect l="-1832" t="-224000" b="-3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38B59E5-39FB-6F48-953C-F05233507280}"/>
              </a:ext>
            </a:extLst>
          </p:cNvPr>
          <p:cNvSpPr/>
          <p:nvPr/>
        </p:nvSpPr>
        <p:spPr>
          <a:xfrm>
            <a:off x="838200" y="182562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latin typeface=" Courier New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1"/>
            <a:r>
              <a:rPr lang="fa-IR" b="1" dirty="0">
                <a:solidFill>
                  <a:srgbClr val="AF00DB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)*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49081D-DD88-8A45-B528-DC03C830D09B}"/>
              </a:ext>
            </a:extLst>
          </p:cNvPr>
          <p:cNvSpPr/>
          <p:nvPr/>
        </p:nvSpPr>
        <p:spPr>
          <a:xfrm>
            <a:off x="838200" y="419624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9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27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9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pow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701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DC10E-83B5-014C-98F2-D259BCBF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11400"/>
            <a:ext cx="9906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7F706-E050-D843-9B87-D6BC2B706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11400"/>
            <a:ext cx="10706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1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7F6E2-A4DC-2E4F-A9E5-B63059E2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311400"/>
            <a:ext cx="11747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83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با استفاده از یک تغییر متغییر فرم تابع را به صورت یک قابل استفاده توسط قضیه اصلی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می‌آوریم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S(m)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قضیه اصلی استفاده کنیم: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پایان از آنجا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نظر گرفته بودیم، بنابراین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log n = 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55B12-B21C-2343-9CBB-57D548CD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63" b="59014"/>
          <a:stretch/>
        </p:blipFill>
        <p:spPr>
          <a:xfrm>
            <a:off x="838200" y="2543503"/>
            <a:ext cx="10985500" cy="554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2A97A-9DF7-7C46-94E6-C10A3D9C1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6" t="-53" r="46508" b="92018"/>
          <a:stretch/>
        </p:blipFill>
        <p:spPr>
          <a:xfrm>
            <a:off x="838200" y="792765"/>
            <a:ext cx="2659118" cy="31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CAE28-53FC-9641-8C7F-14A650A7E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7" t="92176" r="47177" b="-267"/>
          <a:stretch/>
        </p:blipFill>
        <p:spPr>
          <a:xfrm>
            <a:off x="838200" y="5518314"/>
            <a:ext cx="2585545" cy="317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F91CD-A11C-6143-9139-32BEECDA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3888911"/>
            <a:ext cx="11061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28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17D513-79DC-1D45-A8E8-DAFFAA0D4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147" b="20814"/>
          <a:stretch/>
        </p:blipFill>
        <p:spPr>
          <a:xfrm>
            <a:off x="603250" y="3950525"/>
            <a:ext cx="10947400" cy="873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B16B8D-9BF2-E14A-825C-24DBB4718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5" b="56318"/>
          <a:stretch/>
        </p:blipFill>
        <p:spPr>
          <a:xfrm>
            <a:off x="876300" y="2469932"/>
            <a:ext cx="10947400" cy="627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C7245E-29FE-914D-B095-549F16E76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28" t="90387" r="44120"/>
          <a:stretch/>
        </p:blipFill>
        <p:spPr>
          <a:xfrm>
            <a:off x="1007460" y="5436587"/>
            <a:ext cx="3060043" cy="3992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EC9C3A-4ABE-634E-A6F0-2CFBC4A28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2" r="44318" b="83953"/>
          <a:stretch/>
        </p:blipFill>
        <p:spPr>
          <a:xfrm>
            <a:off x="987972" y="617210"/>
            <a:ext cx="3079531" cy="666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با استفاده از یک تغییر متغییر فرم تابع را به صورت یک قابل استفاده توسط قضیه اصلی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می‌آوریم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S(m)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قضیه اصلی استفاده کنیم: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پایان از آنجا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n=2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نظر گرفته بودیم، بنابراین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log n = 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5258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F5844-4317-7D46-B2F0-8FF6345F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2311400"/>
            <a:ext cx="1009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80F72-C63B-8C42-88BE-77D6A9F2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2311400"/>
            <a:ext cx="8928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73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2FC00-3EAE-9143-8EEE-C7387B968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273300"/>
            <a:ext cx="10464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6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DC14-4796-DB45-BABD-6B85EC17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2311400"/>
            <a:ext cx="9232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6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5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شاید در نگاه اول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به‌نظر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بیاید که این سوال از حالت 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I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قضیه اصلی پیروی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می‌کند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چرا که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بزرگتر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است، اما از آنجا که مرتبه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  <m: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𝑏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𝑎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f(n)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صورت چند جمله ای بزرگتر نیست، پس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قضیه اصلی استفاده کرد.</a:t>
                </a:r>
              </a:p>
              <a:p>
                <a: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حل این مسئله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می‌توانیم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درخت بازگشت استفاده کنیم.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3D1475-6781-0D41-99EE-AA9CDF847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B8B80C-18BD-4344-BC1B-00AFEF27D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3035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ترکیب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i="1" smtClean="0">
                            <a:latin typeface="Cambria Math" panose="02040503050406030204" pitchFamily="18" charset="0"/>
                            <a:cs typeface="IRTitr" panose="02000506000000020002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fa-IR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Titr" panose="02000506000000020002" pitchFamily="2" charset="-78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IRTitr" panose="02000506000000020002" pitchFamily="2" charset="-78"/>
                  <a:cs typeface="IRTitr" panose="02000506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C(4,2)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6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6096000" y="2122148"/>
                <a:ext cx="5276193" cy="884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96000" y="2122148"/>
                <a:ext cx="5276193" cy="884281"/>
              </a:xfrm>
              <a:prstGeom prst="rect">
                <a:avLst/>
              </a:prstGeom>
              <a:blipFill>
                <a:blip r:embed="rId3"/>
                <a:stretch>
                  <a:fillRect l="-12019" t="-232857" r="-240" b="-3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4FC3F6-8E38-564A-87E1-4D33D16D0DEA}"/>
              </a:ext>
            </a:extLst>
          </p:cNvPr>
          <p:cNvSpPr/>
          <p:nvPr/>
        </p:nvSpPr>
        <p:spPr>
          <a:xfrm>
            <a:off x="819807" y="41514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E8DFF2-246E-C64D-A2F4-CD6B901E2DC2}"/>
              </a:ext>
            </a:extLst>
          </p:cNvPr>
          <p:cNvSpPr/>
          <p:nvPr/>
        </p:nvSpPr>
        <p:spPr>
          <a:xfrm>
            <a:off x="838200" y="15112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==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==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else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m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09010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025" name="Picture 1" descr="page46image50029296">
            <a:extLst>
              <a:ext uri="{FF2B5EF4-FFF2-40B4-BE49-F238E27FC236}">
                <a16:creationId xmlns:a16="http://schemas.microsoft.com/office/drawing/2014/main" id="{A8878AC6-D4C5-F847-96DE-0D15B0935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8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saturation sat="0"/>
                    </a14:imgEffect>
                    <a14:imgEffect>
                      <a14:brightnessContrast bright="27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23" y="1690688"/>
            <a:ext cx="82069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0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2051" name="Picture 3" descr="page47image49939472">
            <a:extLst>
              <a:ext uri="{FF2B5EF4-FFF2-40B4-BE49-F238E27FC236}">
                <a16:creationId xmlns:a16="http://schemas.microsoft.com/office/drawing/2014/main" id="{486D350D-2873-4342-B3AD-131FACC60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saturation sat="0"/>
                    </a14:imgEffect>
                    <a14:imgEffect>
                      <a14:brightnessContrast bright="7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37"/>
          <a:stretch/>
        </p:blipFill>
        <p:spPr bwMode="auto">
          <a:xfrm>
            <a:off x="838201" y="1825624"/>
            <a:ext cx="10515600" cy="39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معادله بازگشتی به شکل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T(n)+c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T(n-1)+...+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(n-k)=0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در آن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ها مقادیر ثابتی هستند، معادله بازگشتی خطی همگن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ثابت نامیده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7T(n)-3T(n-1)=0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6T(n)-5T(n-1)+8T(n-2)=0</a:t>
            </a:r>
          </a:p>
          <a:p>
            <a:pPr marL="0" indent="0" algn="just" defTabSz="91440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8T(n)-4T(n-3)=0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تعریف: معادله شاخص برای معادله بازگشتی خطی همگن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ثابت به صورت زیر تعریف ‌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k-1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+...+c</a:t>
            </a:r>
            <a:r>
              <a:rPr lang="en-US" sz="24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=0</a:t>
            </a:r>
          </a:p>
          <a:p>
            <a:pPr marL="0" indent="0" algn="just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مثال:</a:t>
            </a: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5T(n)-7T(n-1)+6T(n-2)=0</a:t>
            </a:r>
          </a:p>
          <a:p>
            <a:pPr marL="0" indent="0" algn="just">
              <a:buNone/>
            </a:pP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5r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-7r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+6=0</a:t>
            </a:r>
          </a:p>
          <a:p>
            <a:pPr marL="0" indent="0" algn="just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 مثال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k=2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0403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0E3E-E1F4-DB49-A5FC-110190E2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84EC-E75A-2B47-A9B2-BB324CD7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قضیه: معادله بازگشتی خطی همگن با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ثابت به صورت زیر داده شده است: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T(n)+c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T(n-1)+...+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(n-k)=0</a:t>
            </a:r>
            <a:endParaRPr lang="fa-IR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اگر معادله شاخص آن یعنی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k-1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+...+c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=0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دارای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جواب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مجزای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,r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,...,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باشد،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نتیجه گرفت که تنها جواب معادله به ‌صورت زیر است:</a:t>
            </a:r>
          </a:p>
          <a:p>
            <a:pPr marL="0" indent="0" algn="just" defTabSz="914400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T(n)=c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en-US" sz="20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+...+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sz="2000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sz="2000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endParaRPr lang="fa-IR" sz="2000" baseline="30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None/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مقدار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ثابت‌های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sz="2000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به وسیله وضعیت ابتدایی تعیین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 برای تعیین این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ثابت منحصر به فرد به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وضعیت ابتدایی دنباله بازگشتی نیاز داریم.</a:t>
            </a:r>
            <a:endParaRPr lang="en-US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6350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۵. جواب نهایی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BDD78-50A6-9649-90B8-1D1596B3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0056"/>
            <a:ext cx="40767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B27B0-4B57-C241-9654-2CFF26B32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8677"/>
            <a:ext cx="24511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715F5-04EB-784C-B2B8-89597B0A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37522"/>
            <a:ext cx="4445000" cy="72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F2D6F9-AB30-1A4B-A227-FD431E812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94356"/>
            <a:ext cx="62230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539DB2-8EC2-4C4E-BB23-E17A5164D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638673"/>
            <a:ext cx="20193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5CD9DB-7689-D14E-A808-CCAB05C63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94539"/>
            <a:ext cx="208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4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8F622E-DB3C-7E40-833B-ED5F0258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7738"/>
            <a:ext cx="3352800" cy="54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C6BB8-CB4F-9245-A768-2994A6949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8677"/>
            <a:ext cx="2336800" cy="29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0F7D2-A5A6-414D-B7D0-51B389C9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056"/>
            <a:ext cx="3810000" cy="1155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8F7E1-9DD5-FC49-A6B8-44D32F19E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81972"/>
            <a:ext cx="4089400" cy="54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95C00-8C2C-224C-B4AF-3EE60898A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64894"/>
            <a:ext cx="5168900" cy="54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B489C-8126-754E-816B-D3153E78B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630863"/>
            <a:ext cx="7023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4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که با حل دستگاه دو معادله و دو مجهول فوق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۵. با جایگزینی ثابت ها در معادله خواهیم داشت: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قضیه ذکر شده باید تمامی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ریشه معادله شاخص از هم مجزا باشند، حال اگر معادله شاخص دارای ریشه های تکراری باشد، باید از قضیه دیگری استفاده کرد.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CD14F-37C4-D740-ACB1-291AE5D2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781300"/>
            <a:ext cx="31115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ادامه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BB32C-A049-284E-921E-F8A8BB1B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825625"/>
            <a:ext cx="1828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3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معادلات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بازگشتی خطی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قضیه: اگر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ریشه با توان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معادله شاخص برای یک معادله بازگشتی خطی همگن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ضرایب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ثابت باشد، آنگاه</a:t>
            </a:r>
          </a:p>
          <a:p>
            <a:pPr marL="0" indent="0" algn="just" defTabSz="91440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,t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,t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,...,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=n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m-1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r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</a:p>
          <a:p>
            <a:pPr marL="0" indent="0" algn="just" defTabSz="914400" rtl="1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جواب های معادله بازگشتی هستند، بنابراین هر یک از این عبارات همانند قضیه قبل، یک عبارت در جواب عمومی معادله هستند.</a:t>
            </a:r>
          </a:p>
        </p:txBody>
      </p:sp>
    </p:spTree>
    <p:extLst>
      <p:ext uri="{BB962C8B-B14F-4D97-AF65-F5344CB8AC3E}">
        <p14:creationId xmlns:p14="http://schemas.microsoft.com/office/powerpoint/2010/main" val="501526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0FACF73-CACA-5E4C-807D-661D9D67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73008"/>
            <a:ext cx="2260600" cy="279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 تعیین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حل معادله شاخص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۳. تعیین جواب عمومی معادله بازگشتی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۴. تعیین مقدار ثابت ها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۵. جواب نهایی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422AE9-232C-7642-AF39-90F2D152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94539"/>
            <a:ext cx="2590800" cy="24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90B81-8F81-1344-B7FA-BBAC02E74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8677"/>
            <a:ext cx="31623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70F5E4-2EBC-A844-9E0B-31C5586F1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0056"/>
            <a:ext cx="52578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49843-C154-CD4D-AEBB-C1AD32B88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53422"/>
            <a:ext cx="55372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2EE03C-9AB4-D341-A74B-16CA8B467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49906"/>
            <a:ext cx="55753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مرتبه زمانی شبه کد زیر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86D04-8584-E74E-B5A0-BF429B6CBA0F}"/>
              </a:ext>
            </a:extLst>
          </p:cNvPr>
          <p:cNvSpPr/>
          <p:nvPr/>
        </p:nvSpPr>
        <p:spPr>
          <a:xfrm>
            <a:off x="838200" y="1825625"/>
            <a:ext cx="30716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 Courier New"/>
              </a:rPr>
              <a:t>{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--;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latin typeface=" Courier New"/>
              </a:rPr>
              <a:t>}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088703"/>
              </p:ext>
            </p:extLst>
          </p:nvPr>
        </p:nvGraphicFramePr>
        <p:xfrm>
          <a:off x="6324600" y="2647379"/>
          <a:ext cx="5029200" cy="3529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13574862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955309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61667581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مجموع 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 ⟶ n-1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 ⟶ n-1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n/2 -1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n/4 -1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40B8364-573A-9249-AF42-9188F7B05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53063"/>
            <a:ext cx="4305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5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r" rtl="1"/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تابع </a:t>
                </a:r>
                <a:r>
                  <a:rPr lang="fa-IR" b="1" dirty="0" err="1">
                    <a:latin typeface="IRTitr" panose="02000506000000020002" pitchFamily="2" charset="-78"/>
                    <a:cs typeface="IRTitr" panose="02000506000000020002" pitchFamily="2" charset="-78"/>
                  </a:rPr>
                  <a:t>فاکتوریل</a:t>
                </a:r>
                <a:r>
                  <a:rPr lang="fa-IR" b="1" dirty="0">
                    <a:latin typeface="IRTitr" panose="02000506000000020002" pitchFamily="2" charset="-78"/>
                    <a:cs typeface="IRTitr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Titr" panose="02000506000000020002" pitchFamily="2" charset="-78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Titr" panose="02000506000000020002" pitchFamily="2" charset="-78"/>
                      </a:rPr>
                      <m:t>!</m:t>
                    </m:r>
                  </m:oMath>
                </a14:m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DE3FC2-15F3-3F44-8706-22BEA3EB05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217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فراخوانی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f(5)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				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4230753" y="1828833"/>
                <a:ext cx="3252889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230753" y="1828833"/>
                <a:ext cx="3252889" cy="617861"/>
              </a:xfrm>
              <a:prstGeom prst="rect">
                <a:avLst/>
              </a:prstGeom>
              <a:blipFill>
                <a:blip r:embed="rId3"/>
                <a:stretch>
                  <a:fillRect l="-12840" t="-230612" r="-389" b="-3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120EAB1-67FE-1C4E-8477-20D48649ACFC}"/>
              </a:ext>
            </a:extLst>
          </p:cNvPr>
          <p:cNvSpPr/>
          <p:nvPr/>
        </p:nvSpPr>
        <p:spPr>
          <a:xfrm>
            <a:off x="4744276" y="44226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120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6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*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fact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471C7-C7AA-4446-A35D-C0C9508CEAB8}"/>
              </a:ext>
            </a:extLst>
          </p:cNvPr>
          <p:cNvSpPr>
            <a:spLocks noChangeAspect="1"/>
          </p:cNvSpPr>
          <p:nvPr/>
        </p:nvSpPr>
        <p:spPr>
          <a:xfrm>
            <a:off x="1066800" y="27432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5!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EACBF-F85B-A74A-BACB-3590D963DD5A}"/>
              </a:ext>
            </a:extLst>
          </p:cNvPr>
          <p:cNvSpPr>
            <a:spLocks noChangeAspect="1"/>
          </p:cNvSpPr>
          <p:nvPr/>
        </p:nvSpPr>
        <p:spPr>
          <a:xfrm>
            <a:off x="1524000" y="32004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4!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B19068-162B-294E-9889-8CE4557BF289}"/>
              </a:ext>
            </a:extLst>
          </p:cNvPr>
          <p:cNvSpPr>
            <a:spLocks noChangeAspect="1"/>
          </p:cNvSpPr>
          <p:nvPr/>
        </p:nvSpPr>
        <p:spPr>
          <a:xfrm>
            <a:off x="3352800" y="50292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0!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E04E0B-CC01-734A-BF5D-53A8D7E5298F}"/>
              </a:ext>
            </a:extLst>
          </p:cNvPr>
          <p:cNvSpPr>
            <a:spLocks noChangeAspect="1"/>
          </p:cNvSpPr>
          <p:nvPr/>
        </p:nvSpPr>
        <p:spPr>
          <a:xfrm>
            <a:off x="1981200" y="36576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3!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AFBBAF-DB62-BE43-BF37-123B15E35FDF}"/>
              </a:ext>
            </a:extLst>
          </p:cNvPr>
          <p:cNvSpPr>
            <a:spLocks noChangeAspect="1"/>
          </p:cNvSpPr>
          <p:nvPr/>
        </p:nvSpPr>
        <p:spPr>
          <a:xfrm>
            <a:off x="2438400" y="41148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2!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B0BAD2-E108-D849-B948-DBCA7D250F2F}"/>
              </a:ext>
            </a:extLst>
          </p:cNvPr>
          <p:cNvSpPr>
            <a:spLocks noChangeAspect="1"/>
          </p:cNvSpPr>
          <p:nvPr/>
        </p:nvSpPr>
        <p:spPr>
          <a:xfrm>
            <a:off x="2895600" y="457200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1!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85F00F-0354-044D-8476-3E5E13393D09}"/>
              </a:ext>
            </a:extLst>
          </p:cNvPr>
          <p:cNvCxnSpPr>
            <a:cxnSpLocks/>
            <a:stCxn id="8" idx="5"/>
            <a:endCxn id="9" idx="1"/>
          </p:cNvCxnSpPr>
          <p:nvPr/>
        </p:nvCxnSpPr>
        <p:spPr>
          <a:xfrm>
            <a:off x="1457045" y="31334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640B0A2-0D39-6848-BC6D-6A950FFAD8DE}"/>
              </a:ext>
            </a:extLst>
          </p:cNvPr>
          <p:cNvSpPr>
            <a:spLocks noChangeAspect="1"/>
          </p:cNvSpPr>
          <p:nvPr/>
        </p:nvSpPr>
        <p:spPr>
          <a:xfrm>
            <a:off x="609600" y="32004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836D41-77ED-3E4B-887F-666320090B38}"/>
              </a:ext>
            </a:extLst>
          </p:cNvPr>
          <p:cNvSpPr>
            <a:spLocks noChangeAspect="1"/>
          </p:cNvSpPr>
          <p:nvPr/>
        </p:nvSpPr>
        <p:spPr>
          <a:xfrm>
            <a:off x="1066800" y="36576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4AC63E-BB97-3A4B-9FE4-D5E9366B1284}"/>
              </a:ext>
            </a:extLst>
          </p:cNvPr>
          <p:cNvSpPr>
            <a:spLocks noChangeAspect="1"/>
          </p:cNvSpPr>
          <p:nvPr/>
        </p:nvSpPr>
        <p:spPr>
          <a:xfrm>
            <a:off x="1524000" y="41148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98A6B2-D57A-9644-90F0-44A4190AFA0C}"/>
              </a:ext>
            </a:extLst>
          </p:cNvPr>
          <p:cNvSpPr>
            <a:spLocks noChangeAspect="1"/>
          </p:cNvSpPr>
          <p:nvPr/>
        </p:nvSpPr>
        <p:spPr>
          <a:xfrm>
            <a:off x="1981200" y="45720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2A59FA-03D3-A745-9377-4EBB93A3D7BD}"/>
              </a:ext>
            </a:extLst>
          </p:cNvPr>
          <p:cNvSpPr>
            <a:spLocks noChangeAspect="1"/>
          </p:cNvSpPr>
          <p:nvPr/>
        </p:nvSpPr>
        <p:spPr>
          <a:xfrm>
            <a:off x="2438400" y="5029200"/>
            <a:ext cx="457200" cy="457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en-US" sz="11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4FF969-C640-364E-B52F-2B2B96BCDF68}"/>
              </a:ext>
            </a:extLst>
          </p:cNvPr>
          <p:cNvCxnSpPr>
            <a:stCxn id="8" idx="3"/>
            <a:endCxn id="16" idx="7"/>
          </p:cNvCxnSpPr>
          <p:nvPr/>
        </p:nvCxnSpPr>
        <p:spPr>
          <a:xfrm flipH="1">
            <a:off x="999845" y="31334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982172-0509-8943-8213-E75ADDF2ECB0}"/>
              </a:ext>
            </a:extLst>
          </p:cNvPr>
          <p:cNvCxnSpPr>
            <a:stCxn id="9" idx="3"/>
            <a:endCxn id="17" idx="7"/>
          </p:cNvCxnSpPr>
          <p:nvPr/>
        </p:nvCxnSpPr>
        <p:spPr>
          <a:xfrm flipH="1">
            <a:off x="1457045" y="35906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382FCB-CE9B-8941-B687-8C6427E750C6}"/>
              </a:ext>
            </a:extLst>
          </p:cNvPr>
          <p:cNvCxnSpPr>
            <a:stCxn id="9" idx="5"/>
            <a:endCxn id="12" idx="1"/>
          </p:cNvCxnSpPr>
          <p:nvPr/>
        </p:nvCxnSpPr>
        <p:spPr>
          <a:xfrm>
            <a:off x="1914245" y="35906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5E82C8-D8AB-3D48-8009-58F506FD5CCD}"/>
              </a:ext>
            </a:extLst>
          </p:cNvPr>
          <p:cNvCxnSpPr>
            <a:stCxn id="12" idx="3"/>
            <a:endCxn id="18" idx="7"/>
          </p:cNvCxnSpPr>
          <p:nvPr/>
        </p:nvCxnSpPr>
        <p:spPr>
          <a:xfrm flipH="1">
            <a:off x="1914245" y="40478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671E9A-0E62-3041-BD6D-2AD8708568C3}"/>
              </a:ext>
            </a:extLst>
          </p:cNvPr>
          <p:cNvCxnSpPr>
            <a:stCxn id="12" idx="5"/>
            <a:endCxn id="13" idx="1"/>
          </p:cNvCxnSpPr>
          <p:nvPr/>
        </p:nvCxnSpPr>
        <p:spPr>
          <a:xfrm>
            <a:off x="2371445" y="40478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A49FDF-4B39-DC41-A119-F8DAEA3B2488}"/>
              </a:ext>
            </a:extLst>
          </p:cNvPr>
          <p:cNvCxnSpPr>
            <a:stCxn id="13" idx="3"/>
            <a:endCxn id="19" idx="7"/>
          </p:cNvCxnSpPr>
          <p:nvPr/>
        </p:nvCxnSpPr>
        <p:spPr>
          <a:xfrm flipH="1">
            <a:off x="2371445" y="45050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0B85DD-FA4B-614B-BCD8-F402364FF567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2828645" y="45050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4565D5-B885-B64D-8F8E-07AF1B9EDCCA}"/>
              </a:ext>
            </a:extLst>
          </p:cNvPr>
          <p:cNvCxnSpPr>
            <a:stCxn id="14" idx="3"/>
            <a:endCxn id="20" idx="7"/>
          </p:cNvCxnSpPr>
          <p:nvPr/>
        </p:nvCxnSpPr>
        <p:spPr>
          <a:xfrm flipH="1">
            <a:off x="2828645" y="49622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88730A-FF97-3B45-A7EB-87FB10C6C84D}"/>
              </a:ext>
            </a:extLst>
          </p:cNvPr>
          <p:cNvCxnSpPr>
            <a:stCxn id="14" idx="5"/>
            <a:endCxn id="10" idx="1"/>
          </p:cNvCxnSpPr>
          <p:nvPr/>
        </p:nvCxnSpPr>
        <p:spPr>
          <a:xfrm>
            <a:off x="3285845" y="4962245"/>
            <a:ext cx="133910" cy="1339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C7EC89B-B123-1F47-8BF0-6481039B7215}"/>
              </a:ext>
            </a:extLst>
          </p:cNvPr>
          <p:cNvCxnSpPr>
            <a:stCxn id="10" idx="7"/>
            <a:endCxn id="14" idx="7"/>
          </p:cNvCxnSpPr>
          <p:nvPr/>
        </p:nvCxnSpPr>
        <p:spPr>
          <a:xfrm rot="16200000" flipV="1">
            <a:off x="3285845" y="4638955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DD355C42-7D88-EA4C-9CDB-0E9EFD97C190}"/>
              </a:ext>
            </a:extLst>
          </p:cNvPr>
          <p:cNvCxnSpPr/>
          <p:nvPr/>
        </p:nvCxnSpPr>
        <p:spPr>
          <a:xfrm rot="16200000" flipV="1">
            <a:off x="2828645" y="4147006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23DBAA2-403E-6D4F-A696-0C05C4D9C2D8}"/>
              </a:ext>
            </a:extLst>
          </p:cNvPr>
          <p:cNvCxnSpPr/>
          <p:nvPr/>
        </p:nvCxnSpPr>
        <p:spPr>
          <a:xfrm rot="16200000" flipV="1">
            <a:off x="2371445" y="3681910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1C9942E-90EE-3A40-852B-0F222958A8B0}"/>
              </a:ext>
            </a:extLst>
          </p:cNvPr>
          <p:cNvCxnSpPr/>
          <p:nvPr/>
        </p:nvCxnSpPr>
        <p:spPr>
          <a:xfrm rot="16200000" flipV="1">
            <a:off x="1914245" y="3233878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170367BD-313A-5E49-AA88-D6F81431BEFB}"/>
              </a:ext>
            </a:extLst>
          </p:cNvPr>
          <p:cNvCxnSpPr/>
          <p:nvPr/>
        </p:nvCxnSpPr>
        <p:spPr>
          <a:xfrm rot="16200000" flipV="1">
            <a:off x="1457045" y="2810155"/>
            <a:ext cx="457200" cy="457200"/>
          </a:xfrm>
          <a:prstGeom prst="curvedConnector3">
            <a:avLst>
              <a:gd name="adj1" fmla="val 111771"/>
            </a:avLst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17A9CF-F536-1649-8446-2DD4A644B371}"/>
              </a:ext>
            </a:extLst>
          </p:cNvPr>
          <p:cNvSpPr txBox="1"/>
          <p:nvPr/>
        </p:nvSpPr>
        <p:spPr>
          <a:xfrm>
            <a:off x="3609135" y="458022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8393F7-C90F-8348-A16C-03BA1C47D9D8}"/>
              </a:ext>
            </a:extLst>
          </p:cNvPr>
          <p:cNvSpPr txBox="1"/>
          <p:nvPr/>
        </p:nvSpPr>
        <p:spPr>
          <a:xfrm>
            <a:off x="3096740" y="404784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4782CF-AAA0-2F49-B065-6830CAE635BB}"/>
              </a:ext>
            </a:extLst>
          </p:cNvPr>
          <p:cNvSpPr txBox="1"/>
          <p:nvPr/>
        </p:nvSpPr>
        <p:spPr>
          <a:xfrm>
            <a:off x="2694085" y="365374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5630EA-85B6-C54B-9DD4-8341B2CE7362}"/>
              </a:ext>
            </a:extLst>
          </p:cNvPr>
          <p:cNvSpPr txBox="1"/>
          <p:nvPr/>
        </p:nvSpPr>
        <p:spPr>
          <a:xfrm>
            <a:off x="2239838" y="3137412"/>
            <a:ext cx="256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0AB0B-8E31-E940-8C53-32C37FBA8BBC}"/>
              </a:ext>
            </a:extLst>
          </p:cNvPr>
          <p:cNvSpPr txBox="1"/>
          <p:nvPr/>
        </p:nvSpPr>
        <p:spPr>
          <a:xfrm>
            <a:off x="1757604" y="273861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IRRoya" panose="02000503000000020002" pitchFamily="2" charset="-78"/>
                <a:cs typeface="IRRoya" panose="02000503000000020002" pitchFamily="2" charset="-78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762114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C43B-971B-EE4B-B22A-B049CC150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مرتبه زمانی شبه کد زیر چیست؟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743073"/>
              </p:ext>
            </p:extLst>
          </p:nvPr>
        </p:nvGraphicFramePr>
        <p:xfrm>
          <a:off x="6324600" y="2702788"/>
          <a:ext cx="5029200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1357486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61667581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تکرار حلقه با </a:t>
                      </a:r>
                      <a:r>
                        <a:rPr lang="fa-IR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شمارنده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1... n-(n/2)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n-(n/2)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n-(n/2)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1759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098097B-2E84-F24A-BD3D-BFCED6169626}"/>
              </a:ext>
            </a:extLst>
          </p:cNvPr>
          <p:cNvSpPr/>
          <p:nvPr/>
        </p:nvSpPr>
        <p:spPr>
          <a:xfrm>
            <a:off x="838200" y="1825625"/>
            <a:ext cx="407013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r>
              <a:rPr lang="en-US" b="1" dirty="0">
                <a:solidFill>
                  <a:srgbClr val="000000"/>
                </a:solidFill>
                <a:latin typeface=" Courier New"/>
              </a:rPr>
              <a:t>{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--;</a:t>
            </a:r>
          </a:p>
          <a:p>
            <a:r>
              <a:rPr lang="en-US" b="1" dirty="0">
                <a:solidFill>
                  <a:srgbClr val="000000"/>
                </a:solidFill>
                <a:latin typeface=" Courier New"/>
              </a:rPr>
              <a:t>}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F6D45-53FC-F24E-89EA-46AFC59D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5763"/>
            <a:ext cx="4965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41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9DE7-D34F-1444-B7E7-3E7B604C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FB5E6A-F928-DC4B-97DE-AD0A90066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609209"/>
            <a:ext cx="2844800" cy="66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63C5A0-21B1-E147-A039-5074D522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06111"/>
              </p:ext>
            </p:extLst>
          </p:nvPr>
        </p:nvGraphicFramePr>
        <p:xfrm>
          <a:off x="7239000" y="1825625"/>
          <a:ext cx="4114800" cy="4443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2969891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0287426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595530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  <a:endParaRPr lang="en-US" sz="16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5224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973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 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یا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473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 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یا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n-2</a:t>
                      </a:r>
                      <a:r>
                        <a:rPr lang="fa-IR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یا </a:t>
                      </a: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4705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  <a:p>
                      <a:pPr algn="ctr">
                        <a:lnSpc>
                          <a:spcPct val="2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5872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0335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8310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A867A9C-7217-304D-84BA-660A42729593}"/>
              </a:ext>
            </a:extLst>
          </p:cNvPr>
          <p:cNvSpPr/>
          <p:nvPr/>
        </p:nvSpPr>
        <p:spPr>
          <a:xfrm>
            <a:off x="838200" y="1825625"/>
            <a:ext cx="327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&lt;=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n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;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+=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++;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9675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محاسبه خارج قسمت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div(11,3)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838200" y="1813637"/>
                <a:ext cx="527619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1813637"/>
                <a:ext cx="5276193" cy="719428"/>
              </a:xfrm>
              <a:prstGeom prst="rect">
                <a:avLst/>
              </a:prstGeom>
              <a:blipFill>
                <a:blip r:embed="rId2"/>
                <a:stretch>
                  <a:fillRect l="-3606" t="-228070" b="-3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A0AFE27-3BAA-4340-901A-F80E989F5719}"/>
              </a:ext>
            </a:extLst>
          </p:cNvPr>
          <p:cNvSpPr/>
          <p:nvPr/>
        </p:nvSpPr>
        <p:spPr>
          <a:xfrm>
            <a:off x="838200" y="43249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8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8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)+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div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 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7179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بزرگترین مقسوم علیه مشترک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یافتن بزرگترین عدد صحیحی که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b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دو بر آن بخش‌ پذیرند.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gcd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(4032,1272)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24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/>
              <p:nvPr/>
            </p:nvSpPr>
            <p:spPr>
              <a:xfrm flipH="1">
                <a:off x="838200" y="2271632"/>
                <a:ext cx="527619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𝑔𝑐𝑑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𝑔𝑐𝑑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%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492A6B-5AF5-844D-8B8C-22B43B44A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2271632"/>
                <a:ext cx="5276193" cy="719428"/>
              </a:xfrm>
              <a:prstGeom prst="rect">
                <a:avLst/>
              </a:prstGeom>
              <a:blipFill>
                <a:blip r:embed="rId2"/>
                <a:stretch>
                  <a:fillRect l="-2644" t="-228070" b="-3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9EC1913-0342-CC40-A687-E4F78166D944}"/>
              </a:ext>
            </a:extLst>
          </p:cNvPr>
          <p:cNvSpPr/>
          <p:nvPr/>
        </p:nvSpPr>
        <p:spPr>
          <a:xfrm>
            <a:off x="838200" y="46996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4032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216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216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192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192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gcd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24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B714B-2D38-864E-9AE0-C68F51E135F7}"/>
              </a:ext>
            </a:extLst>
          </p:cNvPr>
          <p:cNvSpPr/>
          <p:nvPr/>
        </p:nvSpPr>
        <p:spPr>
          <a:xfrm>
            <a:off x="6114393" y="5530632"/>
            <a:ext cx="3665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98658"/>
                </a:solidFill>
                <a:latin typeface=" Courier New"/>
              </a:rPr>
              <a:t>4032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7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r>
              <a:rPr lang="en-US" b="1" dirty="0">
                <a:solidFill>
                  <a:srgbClr val="098658"/>
                </a:solidFill>
                <a:latin typeface=" Courier New"/>
              </a:rPr>
              <a:t>1272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: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53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186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3FC2-15F3-3F44-8706-22BEA3EB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latin typeface="IRTitr" panose="02000506000000020002" pitchFamily="2" charset="-78"/>
                <a:cs typeface="IRTitr" panose="02000506000000020002" pitchFamily="2" charset="-78"/>
              </a:rPr>
              <a:t>تابع </a:t>
            </a:r>
            <a:r>
              <a:rPr lang="fa-IR" b="1" dirty="0" err="1">
                <a:latin typeface="IRTitr" panose="02000506000000020002" pitchFamily="2" charset="-78"/>
                <a:cs typeface="IRTitr" panose="02000506000000020002" pitchFamily="2" charset="-78"/>
              </a:rPr>
              <a:t>آکرمن</a:t>
            </a:r>
            <a:endParaRPr lang="en-US" b="1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1475-6781-0D41-99EE-AA9CDF84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خروجی فراخوانی تابع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A(1,1)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3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CBCD417-6637-8E4A-9ADF-B2CAA60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5985902" cy="884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2FE1DD-C831-4043-A771-33F74519C8F5}"/>
              </a:ext>
            </a:extLst>
          </p:cNvPr>
          <p:cNvSpPr/>
          <p:nvPr/>
        </p:nvSpPr>
        <p:spPr>
          <a:xfrm>
            <a:off x="838200" y="42830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	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))</a:t>
            </a:r>
          </a:p>
          <a:p>
            <a:r>
              <a:rPr lang="en-US" b="1" dirty="0">
                <a:solidFill>
                  <a:srgbClr val="795E26"/>
                </a:solidFill>
                <a:latin typeface=" Courier New"/>
              </a:rPr>
              <a:t>	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3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624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3956</Words>
  <Application>Microsoft Macintosh PowerPoint</Application>
  <PresentationFormat>Widescreen</PresentationFormat>
  <Paragraphs>685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 Courier New</vt:lpstr>
      <vt:lpstr>Arial</vt:lpstr>
      <vt:lpstr>Calibri</vt:lpstr>
      <vt:lpstr>Calibri Light</vt:lpstr>
      <vt:lpstr>Cambria Math</vt:lpstr>
      <vt:lpstr>Courier</vt:lpstr>
      <vt:lpstr>Courier New</vt:lpstr>
      <vt:lpstr>IRMitra</vt:lpstr>
      <vt:lpstr>IRRoya</vt:lpstr>
      <vt:lpstr>IRTitr</vt:lpstr>
      <vt:lpstr>Times New Roman</vt:lpstr>
      <vt:lpstr>Office Theme</vt:lpstr>
      <vt:lpstr>یک: تحلیل الگوریتم ها</vt:lpstr>
      <vt:lpstr>تابع بازگشتی</vt:lpstr>
      <vt:lpstr>مجموع اعداد از ۱ تا n</vt:lpstr>
      <vt:lpstr>تابع توان n^m</vt:lpstr>
      <vt:lpstr>تابع ترکیب (n¦m)</vt:lpstr>
      <vt:lpstr>تابع فاکتوریل n!</vt:lpstr>
      <vt:lpstr>محاسبه خارج قسمت</vt:lpstr>
      <vt:lpstr>بزرگترین مقسوم علیه مشترک</vt:lpstr>
      <vt:lpstr>تابع آکرمن</vt:lpstr>
      <vt:lpstr>PowerPoint Presentation</vt:lpstr>
      <vt:lpstr>برج های هانوی</vt:lpstr>
      <vt:lpstr>افسانه برج های هانوی</vt:lpstr>
      <vt:lpstr>برج های هانوی</vt:lpstr>
      <vt:lpstr>بالاخره سرنوشت دنیا چه شد؟</vt:lpstr>
      <vt:lpstr>اعداد فیبوناچی</vt:lpstr>
      <vt:lpstr>اعداد فیبوناچی</vt:lpstr>
      <vt:lpstr>اعداد فیبوناچی</vt:lpstr>
      <vt:lpstr>مثال</vt:lpstr>
      <vt:lpstr>مثال</vt:lpstr>
      <vt:lpstr>مثال</vt:lpstr>
      <vt:lpstr>تحلیل توابع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حل روابط بازگشتی</vt:lpstr>
      <vt:lpstr>درخت بازگشت</vt:lpstr>
      <vt:lpstr>درخت بازگشت</vt:lpstr>
      <vt:lpstr>درخت بازگشت</vt:lpstr>
      <vt:lpstr>قضیه اصلی</vt:lpstr>
      <vt:lpstr>قضیه اصلی</vt:lpstr>
      <vt:lpstr>قضیه اصلی</vt:lpstr>
      <vt:lpstr>قضیه اصلی</vt:lpstr>
      <vt:lpstr>قضیه اصلی</vt:lpstr>
      <vt:lpstr>مثال</vt:lpstr>
      <vt:lpstr>مثال 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ادامه</vt:lpstr>
      <vt:lpstr>ادامه</vt:lpstr>
      <vt:lpstr>معادلات بازگشتی خطی</vt:lpstr>
      <vt:lpstr>معادلات بازگشتی خطی</vt:lpstr>
      <vt:lpstr>مثال</vt:lpstr>
      <vt:lpstr>مثال</vt:lpstr>
      <vt:lpstr>ادامه</vt:lpstr>
      <vt:lpstr>معادلات بازگشتی خطی</vt:lpstr>
      <vt:lpstr>مثال</vt:lpstr>
      <vt:lpstr>مثال</vt:lpstr>
      <vt:lpstr>مثال</vt:lpstr>
      <vt:lpstr>مثال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Hashemian</dc:creator>
  <cp:lastModifiedBy>Sajjad Hashemian</cp:lastModifiedBy>
  <cp:revision>303</cp:revision>
  <dcterms:created xsi:type="dcterms:W3CDTF">2021-02-11T00:22:57Z</dcterms:created>
  <dcterms:modified xsi:type="dcterms:W3CDTF">2021-02-20T13:42:43Z</dcterms:modified>
</cp:coreProperties>
</file>